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58" r:id="rId5"/>
    <p:sldId id="260" r:id="rId6"/>
    <p:sldId id="266" r:id="rId7"/>
    <p:sldId id="261" r:id="rId8"/>
    <p:sldId id="273" r:id="rId9"/>
    <p:sldId id="272" r:id="rId10"/>
    <p:sldId id="274" r:id="rId11"/>
    <p:sldId id="275" r:id="rId12"/>
    <p:sldId id="270" r:id="rId13"/>
    <p:sldId id="269" r:id="rId14"/>
    <p:sldId id="271" r:id="rId15"/>
    <p:sldId id="277" r:id="rId16"/>
    <p:sldId id="279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59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8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C826A3-9D32-4CAD-AF6A-132E85C5B27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43D1B85-2172-4B13-8828-F0ED32700E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/>
            <a:t>Teaching: </a:t>
          </a:r>
          <a:endParaRPr lang="en-US" dirty="0"/>
        </a:p>
      </dgm:t>
    </dgm:pt>
    <dgm:pt modelId="{7892C704-6E21-448E-AB7F-01DC5B9C498E}" type="parTrans" cxnId="{98B76616-BFAC-4028-B4DB-5F37FD0C58CF}">
      <dgm:prSet/>
      <dgm:spPr/>
      <dgm:t>
        <a:bodyPr/>
        <a:lstStyle/>
        <a:p>
          <a:endParaRPr lang="en-US"/>
        </a:p>
      </dgm:t>
    </dgm:pt>
    <dgm:pt modelId="{3FF1859C-C14A-4CA3-99B5-37C5BFAA611F}" type="sibTrans" cxnId="{98B76616-BFAC-4028-B4DB-5F37FD0C58CF}">
      <dgm:prSet/>
      <dgm:spPr/>
      <dgm:t>
        <a:bodyPr/>
        <a:lstStyle/>
        <a:p>
          <a:endParaRPr lang="en-US"/>
        </a:p>
      </dgm:t>
    </dgm:pt>
    <dgm:pt modelId="{61FBD474-A146-4BA5-8383-23DA73186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Hey </a:t>
          </a:r>
          <a:r>
            <a:rPr lang="en-US" dirty="0" err="1"/>
            <a:t>ChatGPT</a:t>
          </a:r>
          <a:r>
            <a:rPr lang="en-US" dirty="0"/>
            <a:t>, this code analyzes organoids, and this is how you use it.</a:t>
          </a:r>
        </a:p>
      </dgm:t>
    </dgm:pt>
    <dgm:pt modelId="{AD097693-303A-4C43-BFC9-494F3945D61D}" type="parTrans" cxnId="{33F0610D-C9CB-453E-9D3B-D65E245F7736}">
      <dgm:prSet/>
      <dgm:spPr/>
      <dgm:t>
        <a:bodyPr/>
        <a:lstStyle/>
        <a:p>
          <a:endParaRPr lang="en-US"/>
        </a:p>
      </dgm:t>
    </dgm:pt>
    <dgm:pt modelId="{91B291C1-EFDA-4BFC-A5E3-D3B7E4161D3A}" type="sibTrans" cxnId="{33F0610D-C9CB-453E-9D3B-D65E245F7736}">
      <dgm:prSet/>
      <dgm:spPr/>
      <dgm:t>
        <a:bodyPr/>
        <a:lstStyle/>
        <a:p>
          <a:endParaRPr lang="en-US"/>
        </a:p>
      </dgm:t>
    </dgm:pt>
    <dgm:pt modelId="{C4E6AB37-1F18-4351-ACA5-B1F7874B4C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Verifying Learning: </a:t>
          </a:r>
          <a:endParaRPr lang="en-US"/>
        </a:p>
      </dgm:t>
    </dgm:pt>
    <dgm:pt modelId="{F7B12CF3-DE64-42E6-B1A9-108F63415809}" type="parTrans" cxnId="{09212506-B3F7-4061-A800-71EFABC605B5}">
      <dgm:prSet/>
      <dgm:spPr/>
      <dgm:t>
        <a:bodyPr/>
        <a:lstStyle/>
        <a:p>
          <a:endParaRPr lang="en-US"/>
        </a:p>
      </dgm:t>
    </dgm:pt>
    <dgm:pt modelId="{C7F692D8-7550-47F0-94C9-17F6717344BF}" type="sibTrans" cxnId="{09212506-B3F7-4061-A800-71EFABC605B5}">
      <dgm:prSet/>
      <dgm:spPr/>
      <dgm:t>
        <a:bodyPr/>
        <a:lstStyle/>
        <a:p>
          <a:endParaRPr lang="en-US"/>
        </a:p>
      </dgm:t>
    </dgm:pt>
    <dgm:pt modelId="{07D47A69-2DAA-43F8-8D0E-0B51B096F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Hey </a:t>
          </a:r>
          <a:r>
            <a:rPr lang="en-US" dirty="0" err="1"/>
            <a:t>ChatGPT</a:t>
          </a:r>
          <a:r>
            <a:rPr lang="en-US" dirty="0"/>
            <a:t>, can you explain to me how this code works?</a:t>
          </a:r>
        </a:p>
      </dgm:t>
    </dgm:pt>
    <dgm:pt modelId="{CD64AA72-B648-489C-9608-B644C7D913C8}" type="parTrans" cxnId="{5F5D942C-DC71-47C6-9AEB-E5E6A5A7CEEB}">
      <dgm:prSet/>
      <dgm:spPr/>
      <dgm:t>
        <a:bodyPr/>
        <a:lstStyle/>
        <a:p>
          <a:endParaRPr lang="en-US"/>
        </a:p>
      </dgm:t>
    </dgm:pt>
    <dgm:pt modelId="{C3517206-FAC0-479F-A759-1365D7AA6AB9}" type="sibTrans" cxnId="{5F5D942C-DC71-47C6-9AEB-E5E6A5A7CEEB}">
      <dgm:prSet/>
      <dgm:spPr/>
      <dgm:t>
        <a:bodyPr/>
        <a:lstStyle/>
        <a:p>
          <a:endParaRPr lang="en-US"/>
        </a:p>
      </dgm:t>
    </dgm:pt>
    <dgm:pt modelId="{34104E17-E3EE-421F-9528-A1D24A00CF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Using the Code: </a:t>
          </a:r>
          <a:endParaRPr lang="en-US"/>
        </a:p>
      </dgm:t>
    </dgm:pt>
    <dgm:pt modelId="{0AF2B6D7-8C0A-4F96-ABB6-DEE577FFFA2F}" type="parTrans" cxnId="{6279978C-F7A1-42D8-96DE-30C2A6D39631}">
      <dgm:prSet/>
      <dgm:spPr/>
      <dgm:t>
        <a:bodyPr/>
        <a:lstStyle/>
        <a:p>
          <a:endParaRPr lang="en-US"/>
        </a:p>
      </dgm:t>
    </dgm:pt>
    <dgm:pt modelId="{9CEB3F70-616B-4349-8132-9B6D6488A9FC}" type="sibTrans" cxnId="{6279978C-F7A1-42D8-96DE-30C2A6D39631}">
      <dgm:prSet/>
      <dgm:spPr/>
      <dgm:t>
        <a:bodyPr/>
        <a:lstStyle/>
        <a:p>
          <a:endParaRPr lang="en-US"/>
        </a:p>
      </dgm:t>
    </dgm:pt>
    <dgm:pt modelId="{AA8E992F-DB18-4D15-8048-AFF1826B60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Hey ChatGPT, can you make me a code that lets me analyze an organoid image and outputs a graph of the result?</a:t>
          </a:r>
        </a:p>
      </dgm:t>
    </dgm:pt>
    <dgm:pt modelId="{90BD1D12-783E-448D-A7BB-9487D4C229B3}" type="parTrans" cxnId="{FC06BC90-B0B9-4D1C-B7FD-F87DC92ECF45}">
      <dgm:prSet/>
      <dgm:spPr/>
      <dgm:t>
        <a:bodyPr/>
        <a:lstStyle/>
        <a:p>
          <a:endParaRPr lang="en-US"/>
        </a:p>
      </dgm:t>
    </dgm:pt>
    <dgm:pt modelId="{62859362-D45A-4876-B48B-E8317942E0C6}" type="sibTrans" cxnId="{FC06BC90-B0B9-4D1C-B7FD-F87DC92ECF45}">
      <dgm:prSet/>
      <dgm:spPr/>
      <dgm:t>
        <a:bodyPr/>
        <a:lstStyle/>
        <a:p>
          <a:endParaRPr lang="en-US"/>
        </a:p>
      </dgm:t>
    </dgm:pt>
    <dgm:pt modelId="{BBF07A0C-3020-4697-88A4-B6204A94FFCC}" type="pres">
      <dgm:prSet presAssocID="{FAC826A3-9D32-4CAD-AF6A-132E85C5B272}" presName="root" presStyleCnt="0">
        <dgm:presLayoutVars>
          <dgm:dir/>
          <dgm:resizeHandles val="exact"/>
        </dgm:presLayoutVars>
      </dgm:prSet>
      <dgm:spPr/>
    </dgm:pt>
    <dgm:pt modelId="{E819BE67-99B9-4279-B11C-5AA8C3CDD085}" type="pres">
      <dgm:prSet presAssocID="{943D1B85-2172-4B13-8828-F0ED32700EBE}" presName="compNode" presStyleCnt="0"/>
      <dgm:spPr/>
    </dgm:pt>
    <dgm:pt modelId="{63E792C5-BF3D-4E5C-B59A-DE076233304F}" type="pres">
      <dgm:prSet presAssocID="{943D1B85-2172-4B13-8828-F0ED32700E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87DD495-5419-4FFE-8800-3D7FA84DF4A3}" type="pres">
      <dgm:prSet presAssocID="{943D1B85-2172-4B13-8828-F0ED32700EBE}" presName="iconSpace" presStyleCnt="0"/>
      <dgm:spPr/>
    </dgm:pt>
    <dgm:pt modelId="{8EFFD48E-76B0-4998-8B0B-19FB8C4C00FC}" type="pres">
      <dgm:prSet presAssocID="{943D1B85-2172-4B13-8828-F0ED32700EBE}" presName="parTx" presStyleLbl="revTx" presStyleIdx="0" presStyleCnt="6">
        <dgm:presLayoutVars>
          <dgm:chMax val="0"/>
          <dgm:chPref val="0"/>
        </dgm:presLayoutVars>
      </dgm:prSet>
      <dgm:spPr/>
    </dgm:pt>
    <dgm:pt modelId="{C18A5CD4-1D14-4D49-958B-0CEB875BAB88}" type="pres">
      <dgm:prSet presAssocID="{943D1B85-2172-4B13-8828-F0ED32700EBE}" presName="txSpace" presStyleCnt="0"/>
      <dgm:spPr/>
    </dgm:pt>
    <dgm:pt modelId="{CE89F541-11BA-41C2-B788-E890362007E0}" type="pres">
      <dgm:prSet presAssocID="{943D1B85-2172-4B13-8828-F0ED32700EBE}" presName="desTx" presStyleLbl="revTx" presStyleIdx="1" presStyleCnt="6">
        <dgm:presLayoutVars/>
      </dgm:prSet>
      <dgm:spPr/>
    </dgm:pt>
    <dgm:pt modelId="{D8B6B12A-5DF4-4526-9C64-377F15B0D089}" type="pres">
      <dgm:prSet presAssocID="{3FF1859C-C14A-4CA3-99B5-37C5BFAA611F}" presName="sibTrans" presStyleCnt="0"/>
      <dgm:spPr/>
    </dgm:pt>
    <dgm:pt modelId="{71AE07C4-01C6-425A-9456-EB7B8D415216}" type="pres">
      <dgm:prSet presAssocID="{C4E6AB37-1F18-4351-ACA5-B1F7874B4C5C}" presName="compNode" presStyleCnt="0"/>
      <dgm:spPr/>
    </dgm:pt>
    <dgm:pt modelId="{1EB6B094-AEE2-45EB-88B4-8193D0A68893}" type="pres">
      <dgm:prSet presAssocID="{C4E6AB37-1F18-4351-ACA5-B1F7874B4C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 with solid fill"/>
        </a:ext>
      </dgm:extLst>
    </dgm:pt>
    <dgm:pt modelId="{323815EE-BF46-4641-BC5F-5B55C0EC173D}" type="pres">
      <dgm:prSet presAssocID="{C4E6AB37-1F18-4351-ACA5-B1F7874B4C5C}" presName="iconSpace" presStyleCnt="0"/>
      <dgm:spPr/>
    </dgm:pt>
    <dgm:pt modelId="{B8D32D54-7F73-4032-9B14-F251CD2C370B}" type="pres">
      <dgm:prSet presAssocID="{C4E6AB37-1F18-4351-ACA5-B1F7874B4C5C}" presName="parTx" presStyleLbl="revTx" presStyleIdx="2" presStyleCnt="6">
        <dgm:presLayoutVars>
          <dgm:chMax val="0"/>
          <dgm:chPref val="0"/>
        </dgm:presLayoutVars>
      </dgm:prSet>
      <dgm:spPr/>
    </dgm:pt>
    <dgm:pt modelId="{9880673B-B425-419D-8D06-B7208DF1CD0A}" type="pres">
      <dgm:prSet presAssocID="{C4E6AB37-1F18-4351-ACA5-B1F7874B4C5C}" presName="txSpace" presStyleCnt="0"/>
      <dgm:spPr/>
    </dgm:pt>
    <dgm:pt modelId="{45DAD7DF-11DE-4407-8680-D1CF52791131}" type="pres">
      <dgm:prSet presAssocID="{C4E6AB37-1F18-4351-ACA5-B1F7874B4C5C}" presName="desTx" presStyleLbl="revTx" presStyleIdx="3" presStyleCnt="6">
        <dgm:presLayoutVars/>
      </dgm:prSet>
      <dgm:spPr/>
    </dgm:pt>
    <dgm:pt modelId="{392455CD-49AF-4BE1-8B2A-0330AA4B73E3}" type="pres">
      <dgm:prSet presAssocID="{C7F692D8-7550-47F0-94C9-17F6717344BF}" presName="sibTrans" presStyleCnt="0"/>
      <dgm:spPr/>
    </dgm:pt>
    <dgm:pt modelId="{BEA01CDB-7234-482D-A68B-71CC15F531CC}" type="pres">
      <dgm:prSet presAssocID="{34104E17-E3EE-421F-9528-A1D24A00CF9F}" presName="compNode" presStyleCnt="0"/>
      <dgm:spPr/>
    </dgm:pt>
    <dgm:pt modelId="{7FF03566-0B10-4A51-92C3-C98894844EF4}" type="pres">
      <dgm:prSet presAssocID="{34104E17-E3EE-421F-9528-A1D24A00CF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D3C34C-8370-4ADF-9A22-2068E4A062F8}" type="pres">
      <dgm:prSet presAssocID="{34104E17-E3EE-421F-9528-A1D24A00CF9F}" presName="iconSpace" presStyleCnt="0"/>
      <dgm:spPr/>
    </dgm:pt>
    <dgm:pt modelId="{64C5B499-58F5-4333-856F-EEEFF9889941}" type="pres">
      <dgm:prSet presAssocID="{34104E17-E3EE-421F-9528-A1D24A00CF9F}" presName="parTx" presStyleLbl="revTx" presStyleIdx="4" presStyleCnt="6">
        <dgm:presLayoutVars>
          <dgm:chMax val="0"/>
          <dgm:chPref val="0"/>
        </dgm:presLayoutVars>
      </dgm:prSet>
      <dgm:spPr/>
    </dgm:pt>
    <dgm:pt modelId="{FE62D618-2CB2-4F8C-8491-A969788D0C70}" type="pres">
      <dgm:prSet presAssocID="{34104E17-E3EE-421F-9528-A1D24A00CF9F}" presName="txSpace" presStyleCnt="0"/>
      <dgm:spPr/>
    </dgm:pt>
    <dgm:pt modelId="{56CC9287-3B10-4842-ABAD-069BA5B8632B}" type="pres">
      <dgm:prSet presAssocID="{34104E17-E3EE-421F-9528-A1D24A00CF9F}" presName="desTx" presStyleLbl="revTx" presStyleIdx="5" presStyleCnt="6">
        <dgm:presLayoutVars/>
      </dgm:prSet>
      <dgm:spPr/>
    </dgm:pt>
  </dgm:ptLst>
  <dgm:cxnLst>
    <dgm:cxn modelId="{09212506-B3F7-4061-A800-71EFABC605B5}" srcId="{FAC826A3-9D32-4CAD-AF6A-132E85C5B272}" destId="{C4E6AB37-1F18-4351-ACA5-B1F7874B4C5C}" srcOrd="1" destOrd="0" parTransId="{F7B12CF3-DE64-42E6-B1A9-108F63415809}" sibTransId="{C7F692D8-7550-47F0-94C9-17F6717344BF}"/>
    <dgm:cxn modelId="{33F0610D-C9CB-453E-9D3B-D65E245F7736}" srcId="{943D1B85-2172-4B13-8828-F0ED32700EBE}" destId="{61FBD474-A146-4BA5-8383-23DA7318641F}" srcOrd="0" destOrd="0" parTransId="{AD097693-303A-4C43-BFC9-494F3945D61D}" sibTransId="{91B291C1-EFDA-4BFC-A5E3-D3B7E4161D3A}"/>
    <dgm:cxn modelId="{98B76616-BFAC-4028-B4DB-5F37FD0C58CF}" srcId="{FAC826A3-9D32-4CAD-AF6A-132E85C5B272}" destId="{943D1B85-2172-4B13-8828-F0ED32700EBE}" srcOrd="0" destOrd="0" parTransId="{7892C704-6E21-448E-AB7F-01DC5B9C498E}" sibTransId="{3FF1859C-C14A-4CA3-99B5-37C5BFAA611F}"/>
    <dgm:cxn modelId="{01018C17-6EB5-46C9-9FAB-94A662446E34}" type="presOf" srcId="{FAC826A3-9D32-4CAD-AF6A-132E85C5B272}" destId="{BBF07A0C-3020-4697-88A4-B6204A94FFCC}" srcOrd="0" destOrd="0" presId="urn:microsoft.com/office/officeart/2018/5/layout/CenteredIconLabelDescriptionList"/>
    <dgm:cxn modelId="{5F5D942C-DC71-47C6-9AEB-E5E6A5A7CEEB}" srcId="{C4E6AB37-1F18-4351-ACA5-B1F7874B4C5C}" destId="{07D47A69-2DAA-43F8-8D0E-0B51B096F83D}" srcOrd="0" destOrd="0" parTransId="{CD64AA72-B648-489C-9608-B644C7D913C8}" sibTransId="{C3517206-FAC0-479F-A759-1365D7AA6AB9}"/>
    <dgm:cxn modelId="{9A4CD449-B5BA-4BD2-B349-D2436F7B4CBD}" type="presOf" srcId="{AA8E992F-DB18-4D15-8048-AFF1826B60CC}" destId="{56CC9287-3B10-4842-ABAD-069BA5B8632B}" srcOrd="0" destOrd="0" presId="urn:microsoft.com/office/officeart/2018/5/layout/CenteredIconLabelDescriptionList"/>
    <dgm:cxn modelId="{13C18651-EF93-4BB6-B207-700E39A3763A}" type="presOf" srcId="{07D47A69-2DAA-43F8-8D0E-0B51B096F83D}" destId="{45DAD7DF-11DE-4407-8680-D1CF52791131}" srcOrd="0" destOrd="0" presId="urn:microsoft.com/office/officeart/2018/5/layout/CenteredIconLabelDescriptionList"/>
    <dgm:cxn modelId="{8BE0C27A-12E6-4772-8F0C-84838DC68A78}" type="presOf" srcId="{61FBD474-A146-4BA5-8383-23DA7318641F}" destId="{CE89F541-11BA-41C2-B788-E890362007E0}" srcOrd="0" destOrd="0" presId="urn:microsoft.com/office/officeart/2018/5/layout/CenteredIconLabelDescriptionList"/>
    <dgm:cxn modelId="{6279978C-F7A1-42D8-96DE-30C2A6D39631}" srcId="{FAC826A3-9D32-4CAD-AF6A-132E85C5B272}" destId="{34104E17-E3EE-421F-9528-A1D24A00CF9F}" srcOrd="2" destOrd="0" parTransId="{0AF2B6D7-8C0A-4F96-ABB6-DEE577FFFA2F}" sibTransId="{9CEB3F70-616B-4349-8132-9B6D6488A9FC}"/>
    <dgm:cxn modelId="{FC06BC90-B0B9-4D1C-B7FD-F87DC92ECF45}" srcId="{34104E17-E3EE-421F-9528-A1D24A00CF9F}" destId="{AA8E992F-DB18-4D15-8048-AFF1826B60CC}" srcOrd="0" destOrd="0" parTransId="{90BD1D12-783E-448D-A7BB-9487D4C229B3}" sibTransId="{62859362-D45A-4876-B48B-E8317942E0C6}"/>
    <dgm:cxn modelId="{6D55A6C2-9444-4EAA-960C-73D0D5F1D9B5}" type="presOf" srcId="{34104E17-E3EE-421F-9528-A1D24A00CF9F}" destId="{64C5B499-58F5-4333-856F-EEEFF9889941}" srcOrd="0" destOrd="0" presId="urn:microsoft.com/office/officeart/2018/5/layout/CenteredIconLabelDescriptionList"/>
    <dgm:cxn modelId="{9D91FDD9-BB40-4E22-965F-88159931800A}" type="presOf" srcId="{943D1B85-2172-4B13-8828-F0ED32700EBE}" destId="{8EFFD48E-76B0-4998-8B0B-19FB8C4C00FC}" srcOrd="0" destOrd="0" presId="urn:microsoft.com/office/officeart/2018/5/layout/CenteredIconLabelDescriptionList"/>
    <dgm:cxn modelId="{C30BC9FF-0981-4360-98BB-4C300111468F}" type="presOf" srcId="{C4E6AB37-1F18-4351-ACA5-B1F7874B4C5C}" destId="{B8D32D54-7F73-4032-9B14-F251CD2C370B}" srcOrd="0" destOrd="0" presId="urn:microsoft.com/office/officeart/2018/5/layout/CenteredIconLabelDescriptionList"/>
    <dgm:cxn modelId="{4A0040F5-67B9-435D-A08D-32F124CFECC6}" type="presParOf" srcId="{BBF07A0C-3020-4697-88A4-B6204A94FFCC}" destId="{E819BE67-99B9-4279-B11C-5AA8C3CDD085}" srcOrd="0" destOrd="0" presId="urn:microsoft.com/office/officeart/2018/5/layout/CenteredIconLabelDescriptionList"/>
    <dgm:cxn modelId="{E66C53F8-CBCC-486B-A84E-22A38B9461AA}" type="presParOf" srcId="{E819BE67-99B9-4279-B11C-5AA8C3CDD085}" destId="{63E792C5-BF3D-4E5C-B59A-DE076233304F}" srcOrd="0" destOrd="0" presId="urn:microsoft.com/office/officeart/2018/5/layout/CenteredIconLabelDescriptionList"/>
    <dgm:cxn modelId="{53C10633-6CE6-427B-B279-7A4B9462D628}" type="presParOf" srcId="{E819BE67-99B9-4279-B11C-5AA8C3CDD085}" destId="{887DD495-5419-4FFE-8800-3D7FA84DF4A3}" srcOrd="1" destOrd="0" presId="urn:microsoft.com/office/officeart/2018/5/layout/CenteredIconLabelDescriptionList"/>
    <dgm:cxn modelId="{B2003B33-540F-40CA-A0E2-F1F1DED314C2}" type="presParOf" srcId="{E819BE67-99B9-4279-B11C-5AA8C3CDD085}" destId="{8EFFD48E-76B0-4998-8B0B-19FB8C4C00FC}" srcOrd="2" destOrd="0" presId="urn:microsoft.com/office/officeart/2018/5/layout/CenteredIconLabelDescriptionList"/>
    <dgm:cxn modelId="{1CDB9A63-537C-42A7-B937-73AE656A348F}" type="presParOf" srcId="{E819BE67-99B9-4279-B11C-5AA8C3CDD085}" destId="{C18A5CD4-1D14-4D49-958B-0CEB875BAB88}" srcOrd="3" destOrd="0" presId="urn:microsoft.com/office/officeart/2018/5/layout/CenteredIconLabelDescriptionList"/>
    <dgm:cxn modelId="{0C85E651-3352-4C31-AE09-596D9F8E083A}" type="presParOf" srcId="{E819BE67-99B9-4279-B11C-5AA8C3CDD085}" destId="{CE89F541-11BA-41C2-B788-E890362007E0}" srcOrd="4" destOrd="0" presId="urn:microsoft.com/office/officeart/2018/5/layout/CenteredIconLabelDescriptionList"/>
    <dgm:cxn modelId="{98B8F731-9D93-431A-BA96-160A69369C79}" type="presParOf" srcId="{BBF07A0C-3020-4697-88A4-B6204A94FFCC}" destId="{D8B6B12A-5DF4-4526-9C64-377F15B0D089}" srcOrd="1" destOrd="0" presId="urn:microsoft.com/office/officeart/2018/5/layout/CenteredIconLabelDescriptionList"/>
    <dgm:cxn modelId="{6C11C6D7-54D4-4BB6-BFEA-F4C38A1F767C}" type="presParOf" srcId="{BBF07A0C-3020-4697-88A4-B6204A94FFCC}" destId="{71AE07C4-01C6-425A-9456-EB7B8D415216}" srcOrd="2" destOrd="0" presId="urn:microsoft.com/office/officeart/2018/5/layout/CenteredIconLabelDescriptionList"/>
    <dgm:cxn modelId="{50880F09-EF1B-4FCE-85E1-2CFD9BEBC649}" type="presParOf" srcId="{71AE07C4-01C6-425A-9456-EB7B8D415216}" destId="{1EB6B094-AEE2-45EB-88B4-8193D0A68893}" srcOrd="0" destOrd="0" presId="urn:microsoft.com/office/officeart/2018/5/layout/CenteredIconLabelDescriptionList"/>
    <dgm:cxn modelId="{254F501B-E828-4AF1-9969-B54AD739435A}" type="presParOf" srcId="{71AE07C4-01C6-425A-9456-EB7B8D415216}" destId="{323815EE-BF46-4641-BC5F-5B55C0EC173D}" srcOrd="1" destOrd="0" presId="urn:microsoft.com/office/officeart/2018/5/layout/CenteredIconLabelDescriptionList"/>
    <dgm:cxn modelId="{AACDFE48-7C8D-4D88-8D71-7B6A47EE4E07}" type="presParOf" srcId="{71AE07C4-01C6-425A-9456-EB7B8D415216}" destId="{B8D32D54-7F73-4032-9B14-F251CD2C370B}" srcOrd="2" destOrd="0" presId="urn:microsoft.com/office/officeart/2018/5/layout/CenteredIconLabelDescriptionList"/>
    <dgm:cxn modelId="{F619D71D-12C4-4D34-84EF-6783C3E5FF34}" type="presParOf" srcId="{71AE07C4-01C6-425A-9456-EB7B8D415216}" destId="{9880673B-B425-419D-8D06-B7208DF1CD0A}" srcOrd="3" destOrd="0" presId="urn:microsoft.com/office/officeart/2018/5/layout/CenteredIconLabelDescriptionList"/>
    <dgm:cxn modelId="{286BEA36-75CF-4047-B7CA-B953C56F10F4}" type="presParOf" srcId="{71AE07C4-01C6-425A-9456-EB7B8D415216}" destId="{45DAD7DF-11DE-4407-8680-D1CF52791131}" srcOrd="4" destOrd="0" presId="urn:microsoft.com/office/officeart/2018/5/layout/CenteredIconLabelDescriptionList"/>
    <dgm:cxn modelId="{02F7809D-3FAB-4F3D-B6DB-0D958DB65601}" type="presParOf" srcId="{BBF07A0C-3020-4697-88A4-B6204A94FFCC}" destId="{392455CD-49AF-4BE1-8B2A-0330AA4B73E3}" srcOrd="3" destOrd="0" presId="urn:microsoft.com/office/officeart/2018/5/layout/CenteredIconLabelDescriptionList"/>
    <dgm:cxn modelId="{B963402C-D586-481A-ABBF-6658A415DE80}" type="presParOf" srcId="{BBF07A0C-3020-4697-88A4-B6204A94FFCC}" destId="{BEA01CDB-7234-482D-A68B-71CC15F531CC}" srcOrd="4" destOrd="0" presId="urn:microsoft.com/office/officeart/2018/5/layout/CenteredIconLabelDescriptionList"/>
    <dgm:cxn modelId="{C30BDAB8-A697-4E3D-9FBD-70C10E00E6BB}" type="presParOf" srcId="{BEA01CDB-7234-482D-A68B-71CC15F531CC}" destId="{7FF03566-0B10-4A51-92C3-C98894844EF4}" srcOrd="0" destOrd="0" presId="urn:microsoft.com/office/officeart/2018/5/layout/CenteredIconLabelDescriptionList"/>
    <dgm:cxn modelId="{36F8F0B6-42F8-477A-871B-A140BE14D68F}" type="presParOf" srcId="{BEA01CDB-7234-482D-A68B-71CC15F531CC}" destId="{E0D3C34C-8370-4ADF-9A22-2068E4A062F8}" srcOrd="1" destOrd="0" presId="urn:microsoft.com/office/officeart/2018/5/layout/CenteredIconLabelDescriptionList"/>
    <dgm:cxn modelId="{5B024DE9-80E4-4E09-89E3-B43C586BED79}" type="presParOf" srcId="{BEA01CDB-7234-482D-A68B-71CC15F531CC}" destId="{64C5B499-58F5-4333-856F-EEEFF9889941}" srcOrd="2" destOrd="0" presId="urn:microsoft.com/office/officeart/2018/5/layout/CenteredIconLabelDescriptionList"/>
    <dgm:cxn modelId="{0B982892-DA6B-499E-979C-6FE51BAA267F}" type="presParOf" srcId="{BEA01CDB-7234-482D-A68B-71CC15F531CC}" destId="{FE62D618-2CB2-4F8C-8491-A969788D0C70}" srcOrd="3" destOrd="0" presId="urn:microsoft.com/office/officeart/2018/5/layout/CenteredIconLabelDescriptionList"/>
    <dgm:cxn modelId="{D73BB049-76B9-4C7E-9722-4C1176AF1C09}" type="presParOf" srcId="{BEA01CDB-7234-482D-A68B-71CC15F531CC}" destId="{56CC9287-3B10-4842-ABAD-069BA5B8632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792C5-BF3D-4E5C-B59A-DE076233304F}">
      <dsp:nvSpPr>
        <dsp:cNvPr id="0" name=""/>
        <dsp:cNvSpPr/>
      </dsp:nvSpPr>
      <dsp:spPr>
        <a:xfrm>
          <a:off x="1025219" y="819873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FD48E-76B0-4998-8B0B-19FB8C4C00FC}">
      <dsp:nvSpPr>
        <dsp:cNvPr id="0" name=""/>
        <dsp:cNvSpPr/>
      </dsp:nvSpPr>
      <dsp:spPr>
        <a:xfrm>
          <a:off x="6497" y="2036979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 dirty="0"/>
            <a:t>Teaching: </a:t>
          </a:r>
          <a:endParaRPr lang="en-US" sz="2400" kern="1200" dirty="0"/>
        </a:p>
      </dsp:txBody>
      <dsp:txXfrm>
        <a:off x="6497" y="2036979"/>
        <a:ext cx="3134531" cy="470179"/>
      </dsp:txXfrm>
    </dsp:sp>
    <dsp:sp modelId="{CE89F541-11BA-41C2-B788-E890362007E0}">
      <dsp:nvSpPr>
        <dsp:cNvPr id="0" name=""/>
        <dsp:cNvSpPr/>
      </dsp:nvSpPr>
      <dsp:spPr>
        <a:xfrm>
          <a:off x="6497" y="2562981"/>
          <a:ext cx="3134531" cy="104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Hey </a:t>
          </a:r>
          <a:r>
            <a:rPr lang="en-US" sz="1700" kern="1200" dirty="0" err="1"/>
            <a:t>ChatGPT</a:t>
          </a:r>
          <a:r>
            <a:rPr lang="en-US" sz="1700" kern="1200" dirty="0"/>
            <a:t>, this code analyzes organoids, and this is how you use it.</a:t>
          </a:r>
        </a:p>
      </dsp:txBody>
      <dsp:txXfrm>
        <a:off x="6497" y="2562981"/>
        <a:ext cx="3134531" cy="1048040"/>
      </dsp:txXfrm>
    </dsp:sp>
    <dsp:sp modelId="{1EB6B094-AEE2-45EB-88B4-8193D0A68893}">
      <dsp:nvSpPr>
        <dsp:cNvPr id="0" name=""/>
        <dsp:cNvSpPr/>
      </dsp:nvSpPr>
      <dsp:spPr>
        <a:xfrm>
          <a:off x="4708294" y="819873"/>
          <a:ext cx="1097085" cy="1097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32D54-7F73-4032-9B14-F251CD2C370B}">
      <dsp:nvSpPr>
        <dsp:cNvPr id="0" name=""/>
        <dsp:cNvSpPr/>
      </dsp:nvSpPr>
      <dsp:spPr>
        <a:xfrm>
          <a:off x="3689571" y="2036979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/>
            <a:t>Verifying Learning: </a:t>
          </a:r>
          <a:endParaRPr lang="en-US" sz="2400" kern="1200"/>
        </a:p>
      </dsp:txBody>
      <dsp:txXfrm>
        <a:off x="3689571" y="2036979"/>
        <a:ext cx="3134531" cy="470179"/>
      </dsp:txXfrm>
    </dsp:sp>
    <dsp:sp modelId="{45DAD7DF-11DE-4407-8680-D1CF52791131}">
      <dsp:nvSpPr>
        <dsp:cNvPr id="0" name=""/>
        <dsp:cNvSpPr/>
      </dsp:nvSpPr>
      <dsp:spPr>
        <a:xfrm>
          <a:off x="3689571" y="2562981"/>
          <a:ext cx="3134531" cy="104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Hey </a:t>
          </a:r>
          <a:r>
            <a:rPr lang="en-US" sz="1700" kern="1200" dirty="0" err="1"/>
            <a:t>ChatGPT</a:t>
          </a:r>
          <a:r>
            <a:rPr lang="en-US" sz="1700" kern="1200" dirty="0"/>
            <a:t>, can you explain to me how this code works?</a:t>
          </a:r>
        </a:p>
      </dsp:txBody>
      <dsp:txXfrm>
        <a:off x="3689571" y="2562981"/>
        <a:ext cx="3134531" cy="1048040"/>
      </dsp:txXfrm>
    </dsp:sp>
    <dsp:sp modelId="{7FF03566-0B10-4A51-92C3-C98894844EF4}">
      <dsp:nvSpPr>
        <dsp:cNvPr id="0" name=""/>
        <dsp:cNvSpPr/>
      </dsp:nvSpPr>
      <dsp:spPr>
        <a:xfrm>
          <a:off x="8391368" y="819873"/>
          <a:ext cx="1097085" cy="1097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5B499-58F5-4333-856F-EEEFF9889941}">
      <dsp:nvSpPr>
        <dsp:cNvPr id="0" name=""/>
        <dsp:cNvSpPr/>
      </dsp:nvSpPr>
      <dsp:spPr>
        <a:xfrm>
          <a:off x="7372645" y="2036979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baseline="0"/>
            <a:t>Using the Code: </a:t>
          </a:r>
          <a:endParaRPr lang="en-US" sz="2400" kern="1200"/>
        </a:p>
      </dsp:txBody>
      <dsp:txXfrm>
        <a:off x="7372645" y="2036979"/>
        <a:ext cx="3134531" cy="470179"/>
      </dsp:txXfrm>
    </dsp:sp>
    <dsp:sp modelId="{56CC9287-3B10-4842-ABAD-069BA5B8632B}">
      <dsp:nvSpPr>
        <dsp:cNvPr id="0" name=""/>
        <dsp:cNvSpPr/>
      </dsp:nvSpPr>
      <dsp:spPr>
        <a:xfrm>
          <a:off x="7372645" y="2562981"/>
          <a:ext cx="3134531" cy="104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Hey ChatGPT, can you make me a code that lets me analyze an organoid image and outputs a graph of the result?</a:t>
          </a:r>
        </a:p>
      </dsp:txBody>
      <dsp:txXfrm>
        <a:off x="7372645" y="2562981"/>
        <a:ext cx="3134531" cy="1048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2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2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3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45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2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1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9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5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audio2.wav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tiff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audio2.wav"/><Relationship Id="rId7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2.wav"/><Relationship Id="rId7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audio" Target="../media/audio1.wav"/><Relationship Id="rId5" Type="http://schemas.openxmlformats.org/officeDocument/2006/relationships/image" Target="../media/image22.png"/><Relationship Id="rId10" Type="http://schemas.openxmlformats.org/officeDocument/2006/relationships/image" Target="../media/image43.png"/><Relationship Id="rId4" Type="http://schemas.openxmlformats.org/officeDocument/2006/relationships/audio" Target="../media/audio3.wav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10" Type="http://schemas.openxmlformats.org/officeDocument/2006/relationships/audio" Target="../media/audio1.wav"/><Relationship Id="rId4" Type="http://schemas.openxmlformats.org/officeDocument/2006/relationships/audio" Target="../media/audio4.wav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audio2.wav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audio" Target="../media/audio3.wav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digital4010005" TargetMode="External"/><Relationship Id="rId2" Type="http://schemas.openxmlformats.org/officeDocument/2006/relationships/hyperlink" Target="https://www.blocshop.io/blog/chatgpt3-5-limi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2/adhm.20230106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Teaching an out of date system an up to date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Kayla Haberman &amp; Harrison Hall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Running the Original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4" y="2007993"/>
            <a:ext cx="5276080" cy="1725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Using</a:t>
            </a:r>
            <a:r>
              <a:rPr lang="en-US" spc="10" dirty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 Google Collab</a:t>
            </a:r>
          </a:p>
          <a:p>
            <a:pPr marL="617220" lvl="1">
              <a:buFont typeface="Courier New,monospace"/>
              <a:buChar char="o"/>
            </a:pPr>
            <a:r>
              <a:rPr lang="en-US" spc="10" dirty="0">
                <a:solidFill>
                  <a:srgbClr val="FFFFFF"/>
                </a:solidFill>
                <a:latin typeface="Century Schoolbook"/>
                <a:cs typeface="Segoe UI"/>
              </a:rPr>
              <a:t>issues with directory</a:t>
            </a:r>
            <a:endParaRPr lang="en-US" spc="10" dirty="0"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09353B-109C-6455-B825-504E9371CBE1}"/>
              </a:ext>
            </a:extLst>
          </p:cNvPr>
          <p:cNvSpPr/>
          <p:nvPr/>
        </p:nvSpPr>
        <p:spPr>
          <a:xfrm>
            <a:off x="8242709" y="237613"/>
            <a:ext cx="2556387" cy="6390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EF73B-B659-4FB2-EC48-AD2664AF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73" y="4711476"/>
            <a:ext cx="4094704" cy="202522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D6CCA1-79B5-3331-B38C-DED90F60B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99" y="2946277"/>
            <a:ext cx="4648692" cy="1471775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3225C1-9F8B-7FEB-F001-6D28A25D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96" y="2009107"/>
            <a:ext cx="3604077" cy="260754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00FBF0-6FF2-796E-6049-ED4255B3F9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3171" y="4612441"/>
            <a:ext cx="4025599" cy="21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12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Running the Original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09353B-109C-6455-B825-504E9371CBE1}"/>
              </a:ext>
            </a:extLst>
          </p:cNvPr>
          <p:cNvSpPr/>
          <p:nvPr/>
        </p:nvSpPr>
        <p:spPr>
          <a:xfrm>
            <a:off x="4034649" y="2478120"/>
            <a:ext cx="3159163" cy="109402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98CBC3E-F13D-B902-7295-06ECCFB613A0}"/>
              </a:ext>
            </a:extLst>
          </p:cNvPr>
          <p:cNvSpPr/>
          <p:nvPr/>
        </p:nvSpPr>
        <p:spPr>
          <a:xfrm>
            <a:off x="4029635" y="4131260"/>
            <a:ext cx="3159163" cy="109402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</p:spTree>
    <p:extLst>
      <p:ext uri="{BB962C8B-B14F-4D97-AF65-F5344CB8AC3E}">
        <p14:creationId xmlns:p14="http://schemas.microsoft.com/office/powerpoint/2010/main" val="2299043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BFDC6D-AEF6-7449-8DFD-CC0B7534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376F9B-05F3-7244-8CE8-142F3EFADDD7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Teaching the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09353B-109C-6455-B825-504E9371CBE1}"/>
              </a:ext>
            </a:extLst>
          </p:cNvPr>
          <p:cNvSpPr/>
          <p:nvPr/>
        </p:nvSpPr>
        <p:spPr>
          <a:xfrm>
            <a:off x="8217613" y="1040627"/>
            <a:ext cx="2556387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6F4B9D-27A1-8333-56A0-0B820147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40505" y="1981670"/>
            <a:ext cx="3497274" cy="639610"/>
          </a:xfr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F7CF75C-7FF1-EA41-EA99-3FB94F6C7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28" y="2629988"/>
            <a:ext cx="3750364" cy="452845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33F950-8D7C-EECB-18D3-DF35B98D5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928" y="3689092"/>
            <a:ext cx="4842199" cy="551981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EFFC913-1235-CFC8-8053-6106B3C64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9986" y="4346075"/>
            <a:ext cx="4642185" cy="556060"/>
          </a:xfrm>
          <a:prstGeom prst="rect">
            <a:avLst/>
          </a:prstGeom>
        </p:spPr>
      </p:pic>
      <p:pic>
        <p:nvPicPr>
          <p:cNvPr id="22" name="Picture 21" descr="A close-up of a word&#10;&#10;Description automatically generated">
            <a:extLst>
              <a:ext uri="{FF2B5EF4-FFF2-40B4-BE49-F238E27FC236}">
                <a16:creationId xmlns:a16="http://schemas.microsoft.com/office/drawing/2014/main" id="{13F24571-F28C-3579-9C03-17724A336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2568" y="5016234"/>
            <a:ext cx="1670655" cy="418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FAEDA-22BC-294B-9073-7A07709156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3438434" y="3157971"/>
            <a:ext cx="4059645" cy="4212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DDCDA4-7EE0-8A46-A90A-8A54110B84FC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0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0ACCE-BF6E-2344-9F9E-299418EC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5CEE94-202C-F54C-A67A-05ED9B388920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Verifying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35FB0A8-652E-8AB9-3718-BD07E7F69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70" y="1950720"/>
            <a:ext cx="4447304" cy="5211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D91D94-5EAF-3D45-A342-C82F8C3EC072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2E0D353-BD55-5B45-AC9F-66F3E147AB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8262" y="2456117"/>
            <a:ext cx="4650377" cy="3394433"/>
          </a:xfrm>
          <a:prstGeom prst="rect">
            <a:avLst/>
          </a:prstGeom>
        </p:spPr>
      </p:pic>
      <p:sp>
        <p:nvSpPr>
          <p:cNvPr id="15" name="Arrow: Right 6">
            <a:extLst>
              <a:ext uri="{FF2B5EF4-FFF2-40B4-BE49-F238E27FC236}">
                <a16:creationId xmlns:a16="http://schemas.microsoft.com/office/drawing/2014/main" id="{F04948A2-3629-A54B-8608-7BA8439AD551}"/>
              </a:ext>
            </a:extLst>
          </p:cNvPr>
          <p:cNvSpPr/>
          <p:nvPr/>
        </p:nvSpPr>
        <p:spPr>
          <a:xfrm>
            <a:off x="8217613" y="1040627"/>
            <a:ext cx="2556387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</p:spTree>
    <p:extLst>
      <p:ext uri="{BB962C8B-B14F-4D97-AF65-F5344CB8AC3E}">
        <p14:creationId xmlns:p14="http://schemas.microsoft.com/office/powerpoint/2010/main" val="419967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EBDDA1-D123-794F-8CCD-030CC6A8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7F88C-6883-B540-A640-B5C665EED169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3: Applying the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CBF94F0-B068-13F4-EEF5-6E9CC415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477" y="2127412"/>
            <a:ext cx="4797334" cy="56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A457E-25C9-E640-9384-6BEFB1202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827" y="2638696"/>
            <a:ext cx="4503310" cy="31185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663484-0257-2D46-B306-BA65EDB471AC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6">
            <a:extLst>
              <a:ext uri="{FF2B5EF4-FFF2-40B4-BE49-F238E27FC236}">
                <a16:creationId xmlns:a16="http://schemas.microsoft.com/office/drawing/2014/main" id="{277E618E-94CC-BF45-B5C0-2F950EECF961}"/>
              </a:ext>
            </a:extLst>
          </p:cNvPr>
          <p:cNvSpPr/>
          <p:nvPr/>
        </p:nvSpPr>
        <p:spPr>
          <a:xfrm>
            <a:off x="8217613" y="1040627"/>
            <a:ext cx="2556387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</p:spTree>
    <p:extLst>
      <p:ext uri="{BB962C8B-B14F-4D97-AF65-F5344CB8AC3E}">
        <p14:creationId xmlns:p14="http://schemas.microsoft.com/office/powerpoint/2010/main" val="287794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3.5: Realize It’s Python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6">
            <a:extLst>
              <a:ext uri="{FF2B5EF4-FFF2-40B4-BE49-F238E27FC236}">
                <a16:creationId xmlns:a16="http://schemas.microsoft.com/office/drawing/2014/main" id="{7C939F1B-C76D-3B4C-8CA8-66C4B7474346}"/>
              </a:ext>
            </a:extLst>
          </p:cNvPr>
          <p:cNvSpPr/>
          <p:nvPr/>
        </p:nvSpPr>
        <p:spPr>
          <a:xfrm>
            <a:off x="8560526" y="1040627"/>
            <a:ext cx="2213474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CF3D5E7-2F3B-344C-B798-43CDAC4E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77" y="2127412"/>
            <a:ext cx="4797334" cy="569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19068-153E-6249-8F67-C502DAC8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827" y="2638696"/>
            <a:ext cx="4503310" cy="31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8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sndAc>
          <p:stSnd>
            <p:snd r:embed="rId2" name="ReceiveText copy.wav"/>
          </p:stSnd>
        </p:sndAc>
      </p:transition>
    </mc:Choice>
    <mc:Fallback xmlns="">
      <p:transition spd="slow" advClick="0" advTm="3000">
        <p:sndAc>
          <p:stSnd>
            <p:snd r:embed="rId6" name="ReceiveText copy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3.6: Realize I Can’t Use Python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6">
            <a:extLst>
              <a:ext uri="{FF2B5EF4-FFF2-40B4-BE49-F238E27FC236}">
                <a16:creationId xmlns:a16="http://schemas.microsoft.com/office/drawing/2014/main" id="{7C939F1B-C76D-3B4C-8CA8-66C4B7474346}"/>
              </a:ext>
            </a:extLst>
          </p:cNvPr>
          <p:cNvSpPr/>
          <p:nvPr/>
        </p:nvSpPr>
        <p:spPr>
          <a:xfrm>
            <a:off x="8900161" y="187187"/>
            <a:ext cx="2213474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CF3D5E7-2F3B-344C-B798-43CDAC4E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77" y="2127412"/>
            <a:ext cx="4797334" cy="569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19068-153E-6249-8F67-C502DAC8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827" y="2638696"/>
            <a:ext cx="4503310" cy="31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sndAc>
          <p:stSnd>
            <p:snd r:embed="rId2" name="ReceiveText copy.wav"/>
          </p:stSnd>
        </p:sndAc>
      </p:transition>
    </mc:Choice>
    <mc:Fallback xmlns="">
      <p:transition spd="slow" advClick="0" advTm="3000">
        <p:sndAc>
          <p:stSnd>
            <p:snd r:embed="rId6" name="ReceiveText copy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4: Converting the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525691" y="1040627"/>
            <a:ext cx="2248309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DDE9E-C9B0-4148-9698-3E583F8D5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714" y="1952231"/>
            <a:ext cx="2962547" cy="665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18058-06C7-A349-8737-B59E2643F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177" y="2570305"/>
            <a:ext cx="5164364" cy="33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SendText copy.wav"/>
          </p:stSnd>
        </p:sndAc>
      </p:transition>
    </mc:Choice>
    <mc:Fallback xmlns="">
      <p:transition spd="slow">
        <p:sndAc>
          <p:stSnd>
            <p:snd r:embed="rId7" name="SendText cop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4.5: Troubleshooting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525691" y="1040627"/>
            <a:ext cx="2248309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A9F57-122B-924E-8C23-9FF25DB85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684" y="2028431"/>
            <a:ext cx="4356699" cy="731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2A779-30CE-0646-8C6D-51782F481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358" y="2810934"/>
            <a:ext cx="4137000" cy="51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219A0-7FD3-DD4E-B6BD-CFDA5E47F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530" y="3444058"/>
            <a:ext cx="3108977" cy="28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E5F5E-7547-7F4B-882D-59501233F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995" y="3951513"/>
            <a:ext cx="3769511" cy="15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sndAc>
          <p:stSnd>
            <p:snd r:embed="rId2" name="SendText copy.wav"/>
          </p:stSnd>
        </p:sndAc>
      </p:transition>
    </mc:Choice>
    <mc:Fallback xmlns="">
      <p:transition spd="slow" advClick="0" advTm="3000">
        <p:sndAc>
          <p:stSnd>
            <p:snd r:embed="rId9" name="SendText cop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4.6: Troubleshooting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525691" y="1040627"/>
            <a:ext cx="2248309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37F2-21B3-C345-9E91-1865E16EF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893" y="1985554"/>
            <a:ext cx="4715873" cy="67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22753-B87F-D24B-BEF6-D2078487D6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0847" y="2648870"/>
            <a:ext cx="3457859" cy="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34B5D-A828-EF4B-80B0-A7A33BEE4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805" y="3966963"/>
            <a:ext cx="2946400" cy="524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657932-F65D-2746-8E0A-A27873073F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6492" y="3178628"/>
            <a:ext cx="3457859" cy="705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9B95E-1357-A149-B279-D1FA775AF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977" y="4524559"/>
            <a:ext cx="3364774" cy="11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sndAc>
          <p:stSnd>
            <p:snd r:embed="rId2" name="SendText copy.wav"/>
          </p:stSnd>
        </p:sndAc>
      </p:transition>
    </mc:Choice>
    <mc:Fallback xmlns="">
      <p:transition spd="slow" advClick="0" advTm="2000">
        <p:sndAc>
          <p:stSnd>
            <p:snd r:embed="rId11" name="SendText cop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What's the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62" y="2307757"/>
            <a:ext cx="5498199" cy="3823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itchFamily="34" charset="0"/>
              <a:buChar char="-"/>
            </a:pPr>
            <a:r>
              <a:rPr lang="en-US" sz="2400" dirty="0"/>
              <a:t>Analyze organoid data using 2023 code – inaccessible to ChatGPT3.5</a:t>
            </a:r>
          </a:p>
          <a:p>
            <a:pPr lvl="1">
              <a:buFont typeface="Courier New" pitchFamily="18" charset="2"/>
              <a:buChar char="o"/>
            </a:pPr>
            <a:r>
              <a:rPr lang="en-US" sz="2000" spc="10" dirty="0"/>
              <a:t> Recreate a deep learning model (Park et al 2023)</a:t>
            </a:r>
          </a:p>
          <a:p>
            <a:pPr lvl="1">
              <a:buFont typeface="Courier New" pitchFamily="18" charset="2"/>
              <a:buChar char="o"/>
            </a:pPr>
            <a:endParaRPr lang="en-US" sz="2000" spc="10"/>
          </a:p>
          <a:p>
            <a:pPr>
              <a:buFont typeface="Calibri" pitchFamily="34" charset="0"/>
              <a:buChar char="-"/>
            </a:pPr>
            <a:r>
              <a:rPr lang="en-US" sz="2400" dirty="0"/>
              <a:t>Teach ChatGPT a custom organoid analysis code, then have ChatGPT build a custom script for something similar</a:t>
            </a:r>
            <a:endParaRPr lang="en-US" sz="2400" spc="10" dirty="0"/>
          </a:p>
          <a:p>
            <a:pPr marL="0" indent="0">
              <a:buNone/>
            </a:pPr>
            <a:endParaRPr lang="en-US"/>
          </a:p>
          <a:p>
            <a:pPr lvl="1">
              <a:buFont typeface="Courier New" pitchFamily="18" charset="2"/>
              <a:buChar char="o"/>
            </a:pPr>
            <a:endParaRPr lang="en-US" sz="2000"/>
          </a:p>
          <a:p>
            <a:pPr marL="171450" lvl="1">
              <a:buFont typeface="Courier New" pitchFamily="18" charset="2"/>
              <a:buChar char="o"/>
            </a:pPr>
            <a:endParaRPr lang="en-US" sz="2000"/>
          </a:p>
          <a:p>
            <a:pPr marL="0" indent="0">
              <a:buNone/>
            </a:pPr>
            <a:endParaRPr lang="en-US" sz="2400"/>
          </a:p>
          <a:p>
            <a:pPr>
              <a:buFont typeface="Calibri" pitchFamily="34" charset="0"/>
              <a:buChar char="-"/>
            </a:pPr>
            <a:endParaRPr lang="en-US" sz="2400"/>
          </a:p>
          <a:p>
            <a:pPr>
              <a:buFont typeface="Calibri" pitchFamily="34" charset="0"/>
              <a:buChar char="-"/>
            </a:pP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ChatGPT - Wikipedia">
            <a:extLst>
              <a:ext uri="{FF2B5EF4-FFF2-40B4-BE49-F238E27FC236}">
                <a16:creationId xmlns:a16="http://schemas.microsoft.com/office/drawing/2014/main" id="{A063B571-8A4A-1B96-D690-A274436A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25" y="2195052"/>
            <a:ext cx="3606389" cy="33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0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65" y="1841865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Step 5: Working Code!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1428206" y="2865120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1602377" y="1915886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525691" y="1040627"/>
            <a:ext cx="2248309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D0093-6283-E345-87F6-B3F1AD95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6" y="1802673"/>
            <a:ext cx="3560546" cy="1970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4E913-514A-4644-8542-92D0ED9B5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428" y="3840479"/>
            <a:ext cx="3545596" cy="2624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A687C-FAFA-774A-8440-D51DD2C93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003" y="2010047"/>
            <a:ext cx="3707311" cy="670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B0645-7C53-8E45-BF8A-AABAF84C0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8406" y="2703460"/>
            <a:ext cx="3804556" cy="30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4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SendText copy.wav"/>
          </p:stSnd>
        </p:sndAc>
      </p:transition>
    </mc:Choice>
    <mc:Fallback xmlns="">
      <p:transition spd="slow">
        <p:sndAc>
          <p:stSnd>
            <p:snd r:embed="rId10" name="SendText cop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Adding Functionality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421189" y="1040627"/>
            <a:ext cx="2352811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42C2C-321C-CC4E-BBCD-4375B3D6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906" y="2026920"/>
            <a:ext cx="4582523" cy="599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7E681-6BEE-4942-9A97-6314DFF4B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249" y="2812868"/>
            <a:ext cx="5072657" cy="25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New Strategy: Convert First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630194" y="1040627"/>
            <a:ext cx="2143806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C1C08-A182-4240-935F-A52E0142C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09" y="1994808"/>
            <a:ext cx="4132217" cy="416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D48AB-B9CC-B44F-BD0D-99F1ABB8F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0515" y="2487333"/>
            <a:ext cx="4153988" cy="66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AC5EA-509B-C147-B1B1-666FE4744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0514" y="3274448"/>
            <a:ext cx="2334804" cy="50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6A440-AF0D-6C4D-B815-C4A2C264A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805" y="4251191"/>
            <a:ext cx="3912326" cy="754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7EA932-C766-B14B-A135-0801408FBE6B}"/>
              </a:ext>
            </a:extLst>
          </p:cNvPr>
          <p:cNvSpPr txBox="1"/>
          <p:nvPr/>
        </p:nvSpPr>
        <p:spPr>
          <a:xfrm>
            <a:off x="3605348" y="3840480"/>
            <a:ext cx="2656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*A great deal of troubleshooting later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137B3-DEA6-414A-9BC9-9DA79A144EC8}"/>
              </a:ext>
            </a:extLst>
          </p:cNvPr>
          <p:cNvSpPr txBox="1"/>
          <p:nvPr/>
        </p:nvSpPr>
        <p:spPr>
          <a:xfrm>
            <a:off x="3554548" y="5212080"/>
            <a:ext cx="3656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*Another great deal of troubleshooting happens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B7F71-A30E-C5F3-353E-9F5C0A778A94}"/>
              </a:ext>
            </a:extLst>
          </p:cNvPr>
          <p:cNvSpPr/>
          <p:nvPr/>
        </p:nvSpPr>
        <p:spPr>
          <a:xfrm>
            <a:off x="7521383" y="5130299"/>
            <a:ext cx="1232263" cy="7828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end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repeatCount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eceiveText cop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DDD66-C663-7B48-BCB2-2958D362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39" y="1815739"/>
            <a:ext cx="6980169" cy="4528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Final 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06C1B-17DE-DC48-AE58-B34A5EFA4BEF}"/>
              </a:ext>
            </a:extLst>
          </p:cNvPr>
          <p:cNvSpPr/>
          <p:nvPr/>
        </p:nvSpPr>
        <p:spPr>
          <a:xfrm>
            <a:off x="3230880" y="2838994"/>
            <a:ext cx="4702629" cy="30741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7159C3-88F6-4A43-858B-E7F3D0156744}"/>
              </a:ext>
            </a:extLst>
          </p:cNvPr>
          <p:cNvSpPr txBox="1"/>
          <p:nvPr/>
        </p:nvSpPr>
        <p:spPr>
          <a:xfrm>
            <a:off x="3497458" y="3793551"/>
            <a:ext cx="4653139" cy="6226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However, we did add some new functionality to the code, allowing for file selection instead of hard coded file locations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1F7E0F-001B-F241-A03A-E983E3FB9A09}"/>
              </a:ext>
            </a:extLst>
          </p:cNvPr>
          <p:cNvCxnSpPr>
            <a:cxnSpLocks/>
          </p:cNvCxnSpPr>
          <p:nvPr/>
        </p:nvCxnSpPr>
        <p:spPr>
          <a:xfrm>
            <a:off x="3405051" y="1889760"/>
            <a:ext cx="0" cy="411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6">
            <a:extLst>
              <a:ext uri="{FF2B5EF4-FFF2-40B4-BE49-F238E27FC236}">
                <a16:creationId xmlns:a16="http://schemas.microsoft.com/office/drawing/2014/main" id="{5705EA41-99F5-EB49-A7F2-100F6CA1FAC4}"/>
              </a:ext>
            </a:extLst>
          </p:cNvPr>
          <p:cNvSpPr/>
          <p:nvPr/>
        </p:nvSpPr>
        <p:spPr>
          <a:xfrm>
            <a:off x="8525691" y="1040627"/>
            <a:ext cx="2248309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FC7D0-CBB7-5C4A-ADCA-0FB03BE0C2C2}"/>
              </a:ext>
            </a:extLst>
          </p:cNvPr>
          <p:cNvSpPr txBox="1"/>
          <p:nvPr/>
        </p:nvSpPr>
        <p:spPr>
          <a:xfrm>
            <a:off x="9962606" y="1689464"/>
            <a:ext cx="91242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dirty="0"/>
              <a:t># Requirements</a:t>
            </a:r>
          </a:p>
          <a:p>
            <a:r>
              <a:rPr lang="en-US" sz="100" dirty="0"/>
              <a:t>library(</a:t>
            </a:r>
            <a:r>
              <a:rPr lang="en-US" sz="100" dirty="0" err="1"/>
              <a:t>argparse</a:t>
            </a:r>
            <a:r>
              <a:rPr lang="en-US" sz="100" dirty="0"/>
              <a:t>)</a:t>
            </a:r>
          </a:p>
          <a:p>
            <a:r>
              <a:rPr lang="en-US" sz="100" dirty="0"/>
              <a:t>library(reticulate)</a:t>
            </a:r>
          </a:p>
          <a:p>
            <a:r>
              <a:rPr lang="en-US" sz="100" dirty="0"/>
              <a:t>library(</a:t>
            </a:r>
            <a:r>
              <a:rPr lang="en-US" sz="100" dirty="0" err="1"/>
              <a:t>tidyverse</a:t>
            </a:r>
            <a:r>
              <a:rPr lang="en-US" sz="100" dirty="0"/>
              <a:t>)</a:t>
            </a:r>
          </a:p>
          <a:p>
            <a:r>
              <a:rPr lang="en-US" sz="100" dirty="0"/>
              <a:t>library(torch)</a:t>
            </a:r>
          </a:p>
          <a:p>
            <a:r>
              <a:rPr lang="en-US" sz="100" dirty="0"/>
              <a:t>library(</a:t>
            </a:r>
            <a:r>
              <a:rPr lang="en-US" sz="100" dirty="0" err="1"/>
              <a:t>torchvision</a:t>
            </a:r>
            <a:r>
              <a:rPr lang="en-US" sz="100" dirty="0"/>
              <a:t>)</a:t>
            </a:r>
          </a:p>
          <a:p>
            <a:r>
              <a:rPr lang="en-US" sz="100" dirty="0"/>
              <a:t>library(</a:t>
            </a:r>
            <a:r>
              <a:rPr lang="en-US" sz="100" dirty="0" err="1"/>
              <a:t>data.table</a:t>
            </a:r>
            <a:r>
              <a:rPr lang="en-US" sz="100" dirty="0"/>
              <a:t>)</a:t>
            </a:r>
          </a:p>
          <a:p>
            <a:r>
              <a:rPr lang="en-US" sz="100" dirty="0"/>
              <a:t>library(</a:t>
            </a:r>
            <a:r>
              <a:rPr lang="en-US" sz="100" dirty="0" err="1"/>
              <a:t>openxlsx</a:t>
            </a:r>
            <a:r>
              <a:rPr lang="en-US" sz="100" dirty="0"/>
              <a:t>)</a:t>
            </a:r>
          </a:p>
          <a:p>
            <a:r>
              <a:rPr lang="en-US" sz="100" dirty="0"/>
              <a:t>#library(</a:t>
            </a:r>
            <a:r>
              <a:rPr lang="en-US" sz="100" dirty="0" err="1"/>
              <a:t>medpy</a:t>
            </a:r>
            <a:r>
              <a:rPr lang="en-US" sz="100" dirty="0"/>
              <a:t>)</a:t>
            </a:r>
          </a:p>
          <a:p>
            <a:r>
              <a:rPr lang="en-US" sz="100" dirty="0"/>
              <a:t>library(imager)</a:t>
            </a:r>
          </a:p>
          <a:p>
            <a:r>
              <a:rPr lang="en-US" sz="100" dirty="0"/>
              <a:t>#library(reticulate)</a:t>
            </a:r>
          </a:p>
          <a:p>
            <a:r>
              <a:rPr lang="en-US" sz="100" dirty="0" err="1"/>
              <a:t>medpy</a:t>
            </a:r>
            <a:r>
              <a:rPr lang="en-US" sz="100" dirty="0"/>
              <a:t> &lt;- import("</a:t>
            </a:r>
            <a:r>
              <a:rPr lang="en-US" sz="100" dirty="0" err="1"/>
              <a:t>medpy</a:t>
            </a:r>
            <a:r>
              <a:rPr lang="en-US" sz="100" dirty="0"/>
              <a:t>")</a:t>
            </a:r>
          </a:p>
          <a:p>
            <a:r>
              <a:rPr lang="en-US" sz="100" dirty="0"/>
              <a:t>library(R6)</a:t>
            </a:r>
          </a:p>
          <a:p>
            <a:endParaRPr lang="en-US" sz="100" dirty="0"/>
          </a:p>
          <a:p>
            <a:r>
              <a:rPr lang="en-US" sz="100" dirty="0"/>
              <a:t># Data path and result directory</a:t>
            </a:r>
          </a:p>
          <a:p>
            <a:r>
              <a:rPr lang="en-US" sz="100" dirty="0" err="1"/>
              <a:t>data_path</a:t>
            </a:r>
            <a:r>
              <a:rPr lang="en-US" sz="100" dirty="0"/>
              <a:t> &lt;- "/content/test"</a:t>
            </a:r>
          </a:p>
          <a:p>
            <a:r>
              <a:rPr lang="en-US" sz="100" dirty="0" err="1"/>
              <a:t>result_dir</a:t>
            </a:r>
            <a:r>
              <a:rPr lang="en-US" sz="100" dirty="0"/>
              <a:t> &lt;- "/content/result"</a:t>
            </a:r>
          </a:p>
          <a:p>
            <a:endParaRPr lang="en-US" sz="100" dirty="0"/>
          </a:p>
          <a:p>
            <a:r>
              <a:rPr lang="en-US" sz="100" dirty="0"/>
              <a:t># Model Definition</a:t>
            </a:r>
          </a:p>
          <a:p>
            <a:r>
              <a:rPr lang="en-US" sz="100" dirty="0"/>
              <a:t>Residual_block_3 &lt;- R6Class(</a:t>
            </a:r>
          </a:p>
          <a:p>
            <a:r>
              <a:rPr lang="en-US" sz="100" dirty="0"/>
              <a:t>  "Residual_block_3",</a:t>
            </a:r>
          </a:p>
          <a:p>
            <a:r>
              <a:rPr lang="en-US" sz="100" dirty="0"/>
              <a:t>  inherit = </a:t>
            </a:r>
            <a:r>
              <a:rPr lang="en-US" sz="100" dirty="0" err="1"/>
              <a:t>nn_Module</a:t>
            </a:r>
            <a:r>
              <a:rPr lang="en-US" sz="100" dirty="0"/>
              <a:t>,</a:t>
            </a:r>
          </a:p>
          <a:p>
            <a:r>
              <a:rPr lang="en-US" sz="100" dirty="0"/>
              <a:t>  public = list(</a:t>
            </a:r>
          </a:p>
          <a:p>
            <a:r>
              <a:rPr lang="en-US" sz="100" dirty="0"/>
              <a:t>    initialize = function(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) {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super$initialize</a:t>
            </a:r>
            <a:r>
              <a:rPr lang="en-US" sz="100" dirty="0"/>
              <a:t>()</a:t>
            </a:r>
          </a:p>
          <a:p>
            <a:r>
              <a:rPr lang="en-US" sz="100" dirty="0"/>
              <a:t>      layers &lt;- list(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3, stride = 1, padding = 1,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),</a:t>
            </a:r>
          </a:p>
          <a:p>
            <a:r>
              <a:rPr lang="en-US" sz="100" dirty="0"/>
              <a:t>        </a:t>
            </a:r>
            <a:r>
              <a:rPr lang="en-US" sz="100" dirty="0" err="1"/>
              <a:t>nn_ReLU</a:t>
            </a:r>
            <a:r>
              <a:rPr lang="en-US" sz="100" dirty="0"/>
              <a:t>(),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3, stride = 1, padding = 1,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),</a:t>
            </a:r>
          </a:p>
          <a:p>
            <a:r>
              <a:rPr lang="en-US" sz="100" dirty="0"/>
              <a:t>        </a:t>
            </a:r>
            <a:r>
              <a:rPr lang="en-US" sz="100" dirty="0" err="1"/>
              <a:t>nn_ReLU</a:t>
            </a:r>
            <a:r>
              <a:rPr lang="en-US" sz="100" dirty="0"/>
              <a:t>()</a:t>
            </a:r>
          </a:p>
          <a:p>
            <a:r>
              <a:rPr lang="en-US" sz="100" dirty="0"/>
              <a:t>      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self$conv</a:t>
            </a:r>
            <a:r>
              <a:rPr lang="en-US" sz="100" dirty="0"/>
              <a:t> &lt;- </a:t>
            </a:r>
            <a:r>
              <a:rPr lang="en-US" sz="100" dirty="0" err="1"/>
              <a:t>nn_Sequential</a:t>
            </a:r>
            <a:r>
              <a:rPr lang="en-US" sz="100" dirty="0"/>
              <a:t>(layers)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skips &lt;- list(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3, stride = 1, padding = 1,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</a:t>
            </a:r>
          </a:p>
          <a:p>
            <a:r>
              <a:rPr lang="en-US" sz="100" dirty="0"/>
              <a:t>      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self$skip</a:t>
            </a:r>
            <a:r>
              <a:rPr lang="en-US" sz="100" dirty="0"/>
              <a:t> &lt;- </a:t>
            </a:r>
            <a:r>
              <a:rPr lang="en-US" sz="100" dirty="0" err="1"/>
              <a:t>nn_Sequential</a:t>
            </a:r>
            <a:r>
              <a:rPr lang="en-US" sz="100" dirty="0"/>
              <a:t>(skips)</a:t>
            </a:r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forward = function(x) {</a:t>
            </a:r>
          </a:p>
          <a:p>
            <a:r>
              <a:rPr lang="en-US" sz="100" dirty="0"/>
              <a:t>      x &lt;- </a:t>
            </a:r>
            <a:r>
              <a:rPr lang="en-US" sz="100" dirty="0" err="1"/>
              <a:t>self$conv</a:t>
            </a:r>
            <a:r>
              <a:rPr lang="en-US" sz="100" dirty="0"/>
              <a:t>(x) + </a:t>
            </a:r>
            <a:r>
              <a:rPr lang="en-US" sz="100" dirty="0" err="1"/>
              <a:t>self$skip</a:t>
            </a:r>
            <a:r>
              <a:rPr lang="en-US" sz="100" dirty="0"/>
              <a:t>(x)</a:t>
            </a:r>
          </a:p>
          <a:p>
            <a:r>
              <a:rPr lang="en-US" sz="100" dirty="0"/>
              <a:t>      return(x)</a:t>
            </a:r>
          </a:p>
          <a:p>
            <a:r>
              <a:rPr lang="en-US" sz="100" dirty="0"/>
              <a:t>    }</a:t>
            </a:r>
          </a:p>
          <a:p>
            <a:r>
              <a:rPr lang="en-US" sz="100" dirty="0"/>
              <a:t>  )</a:t>
            </a:r>
          </a:p>
          <a:p>
            <a:r>
              <a:rPr lang="en-US" sz="100" dirty="0"/>
              <a:t>)</a:t>
            </a:r>
          </a:p>
          <a:p>
            <a:endParaRPr lang="en-US" sz="100" dirty="0"/>
          </a:p>
          <a:p>
            <a:r>
              <a:rPr lang="en-US" sz="100" dirty="0"/>
              <a:t>Residual_block_7 &lt;- R6Class(</a:t>
            </a:r>
          </a:p>
          <a:p>
            <a:r>
              <a:rPr lang="en-US" sz="100" dirty="0"/>
              <a:t>  "Residual_block_7",</a:t>
            </a:r>
          </a:p>
          <a:p>
            <a:r>
              <a:rPr lang="en-US" sz="100" dirty="0"/>
              <a:t>  inherit = </a:t>
            </a:r>
            <a:r>
              <a:rPr lang="en-US" sz="100" dirty="0" err="1"/>
              <a:t>nn_Module</a:t>
            </a:r>
            <a:r>
              <a:rPr lang="en-US" sz="100" dirty="0"/>
              <a:t>,</a:t>
            </a:r>
          </a:p>
          <a:p>
            <a:r>
              <a:rPr lang="en-US" sz="100" dirty="0"/>
              <a:t>  public = list(</a:t>
            </a:r>
          </a:p>
          <a:p>
            <a:r>
              <a:rPr lang="en-US" sz="100" dirty="0"/>
              <a:t>    initialize = function(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) {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super$initialize</a:t>
            </a:r>
            <a:r>
              <a:rPr lang="en-US" sz="100" dirty="0"/>
              <a:t>()</a:t>
            </a:r>
          </a:p>
          <a:p>
            <a:r>
              <a:rPr lang="en-US" sz="100" dirty="0"/>
              <a:t>      layers &lt;- list(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7, stride = 1, padding = 3,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),</a:t>
            </a:r>
          </a:p>
          <a:p>
            <a:r>
              <a:rPr lang="en-US" sz="100" dirty="0"/>
              <a:t>        </a:t>
            </a:r>
            <a:r>
              <a:rPr lang="en-US" sz="100" dirty="0" err="1"/>
              <a:t>nn_ReLU</a:t>
            </a:r>
            <a:r>
              <a:rPr lang="en-US" sz="100" dirty="0"/>
              <a:t>(),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7, stride = 1, padding = 3,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),</a:t>
            </a:r>
          </a:p>
          <a:p>
            <a:r>
              <a:rPr lang="en-US" sz="100" dirty="0"/>
              <a:t>        </a:t>
            </a:r>
            <a:r>
              <a:rPr lang="en-US" sz="100" dirty="0" err="1"/>
              <a:t>nn_ReLU</a:t>
            </a:r>
            <a:r>
              <a:rPr lang="en-US" sz="100" dirty="0"/>
              <a:t>()</a:t>
            </a:r>
          </a:p>
          <a:p>
            <a:r>
              <a:rPr lang="en-US" sz="100" dirty="0"/>
              <a:t>      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self$conv</a:t>
            </a:r>
            <a:r>
              <a:rPr lang="en-US" sz="100" dirty="0"/>
              <a:t> &lt;- </a:t>
            </a:r>
            <a:r>
              <a:rPr lang="en-US" sz="100" dirty="0" err="1"/>
              <a:t>nn_Sequential</a:t>
            </a:r>
            <a:r>
              <a:rPr lang="en-US" sz="100" dirty="0"/>
              <a:t>(layers)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skips &lt;- list(</a:t>
            </a:r>
          </a:p>
          <a:p>
            <a:r>
              <a:rPr lang="en-US" sz="100" dirty="0"/>
              <a:t>        nn_Conv2d(</a:t>
            </a:r>
            <a:r>
              <a:rPr lang="en-US" sz="100" dirty="0" err="1"/>
              <a:t>in_channels</a:t>
            </a:r>
            <a:r>
              <a:rPr lang="en-US" sz="100" dirty="0"/>
              <a:t> = 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</a:t>
            </a:r>
            <a:r>
              <a:rPr lang="en-US" sz="100" dirty="0" err="1"/>
              <a:t>kernel_size</a:t>
            </a:r>
            <a:r>
              <a:rPr lang="en-US" sz="100" dirty="0"/>
              <a:t> = 7, stride = 1, padding = 3, bias = TRUE),</a:t>
            </a:r>
          </a:p>
          <a:p>
            <a:r>
              <a:rPr lang="en-US" sz="100" dirty="0"/>
              <a:t>        nn_InstanceNorm2d(</a:t>
            </a:r>
            <a:r>
              <a:rPr lang="en-US" sz="100" dirty="0" err="1"/>
              <a:t>num_features</a:t>
            </a:r>
            <a:r>
              <a:rPr lang="en-US" sz="100" dirty="0"/>
              <a:t> = </a:t>
            </a:r>
            <a:r>
              <a:rPr lang="en-US" sz="100" dirty="0" err="1"/>
              <a:t>out_channels</a:t>
            </a:r>
            <a:r>
              <a:rPr lang="en-US" sz="100" dirty="0"/>
              <a:t>)</a:t>
            </a:r>
          </a:p>
          <a:p>
            <a:r>
              <a:rPr lang="en-US" sz="100" dirty="0"/>
              <a:t>      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self$skip</a:t>
            </a:r>
            <a:r>
              <a:rPr lang="en-US" sz="100" dirty="0"/>
              <a:t> &lt;- </a:t>
            </a:r>
            <a:r>
              <a:rPr lang="en-US" sz="100" dirty="0" err="1"/>
              <a:t>nn_Sequential</a:t>
            </a:r>
            <a:r>
              <a:rPr lang="en-US" sz="100" dirty="0"/>
              <a:t>(skips)</a:t>
            </a:r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forward = function(x) {</a:t>
            </a:r>
          </a:p>
          <a:p>
            <a:r>
              <a:rPr lang="en-US" sz="100" dirty="0"/>
              <a:t>      x &lt;- </a:t>
            </a:r>
            <a:r>
              <a:rPr lang="en-US" sz="100" dirty="0" err="1"/>
              <a:t>self$conv</a:t>
            </a:r>
            <a:r>
              <a:rPr lang="en-US" sz="100" dirty="0"/>
              <a:t>(x) + </a:t>
            </a:r>
            <a:r>
              <a:rPr lang="en-US" sz="100" dirty="0" err="1"/>
              <a:t>self$skip</a:t>
            </a:r>
            <a:r>
              <a:rPr lang="en-US" sz="100" dirty="0"/>
              <a:t>(x)</a:t>
            </a:r>
          </a:p>
          <a:p>
            <a:r>
              <a:rPr lang="en-US" sz="100" dirty="0"/>
              <a:t>      return(x)</a:t>
            </a:r>
          </a:p>
          <a:p>
            <a:r>
              <a:rPr lang="en-US" sz="100" dirty="0"/>
              <a:t>    }</a:t>
            </a:r>
          </a:p>
          <a:p>
            <a:r>
              <a:rPr lang="en-US" sz="100" dirty="0"/>
              <a:t>  )</a:t>
            </a:r>
          </a:p>
          <a:p>
            <a:r>
              <a:rPr lang="en-US" sz="100" dirty="0"/>
              <a:t>)</a:t>
            </a:r>
          </a:p>
          <a:p>
            <a:endParaRPr lang="en-US" sz="100" dirty="0"/>
          </a:p>
          <a:p>
            <a:r>
              <a:rPr lang="en-US" sz="100" dirty="0" err="1"/>
              <a:t>Residual_block</a:t>
            </a:r>
            <a:r>
              <a:rPr lang="en-US" sz="100" dirty="0"/>
              <a:t> &lt;- R6Class(</a:t>
            </a:r>
          </a:p>
          <a:p>
            <a:r>
              <a:rPr lang="en-US" sz="100" dirty="0"/>
              <a:t>  "</a:t>
            </a:r>
            <a:r>
              <a:rPr lang="en-US" sz="100" dirty="0" err="1"/>
              <a:t>Residual_block</a:t>
            </a:r>
            <a:r>
              <a:rPr lang="en-US" sz="100" dirty="0"/>
              <a:t>",</a:t>
            </a:r>
          </a:p>
          <a:p>
            <a:r>
              <a:rPr lang="en-US" sz="100" dirty="0"/>
              <a:t>  inherit = </a:t>
            </a:r>
            <a:r>
              <a:rPr lang="en-US" sz="100" dirty="0" err="1"/>
              <a:t>nn_Module</a:t>
            </a:r>
            <a:r>
              <a:rPr lang="en-US" sz="100" dirty="0"/>
              <a:t>,</a:t>
            </a:r>
          </a:p>
          <a:p>
            <a:r>
              <a:rPr lang="en-US" sz="100" dirty="0"/>
              <a:t>  public = list(</a:t>
            </a:r>
          </a:p>
          <a:p>
            <a:r>
              <a:rPr lang="en-US" sz="100" dirty="0"/>
              <a:t>    initialize = function(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) {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super$initialize</a:t>
            </a:r>
            <a:r>
              <a:rPr lang="en-US" sz="100" dirty="0"/>
              <a:t>()</a:t>
            </a:r>
          </a:p>
          <a:p>
            <a:r>
              <a:rPr lang="en-US" sz="100" dirty="0"/>
              <a:t>      self$x3 &lt;- Residual_block_3$new(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)</a:t>
            </a:r>
          </a:p>
          <a:p>
            <a:r>
              <a:rPr lang="en-US" sz="100" dirty="0"/>
              <a:t>      self$x7 &lt;- Residual_block_7$new(</a:t>
            </a:r>
            <a:r>
              <a:rPr lang="en-US" sz="100" dirty="0" err="1"/>
              <a:t>in_channels</a:t>
            </a:r>
            <a:r>
              <a:rPr lang="en-US" sz="100" dirty="0"/>
              <a:t>, </a:t>
            </a:r>
            <a:r>
              <a:rPr lang="en-US" sz="100" dirty="0" err="1"/>
              <a:t>out_channels</a:t>
            </a:r>
            <a:r>
              <a:rPr lang="en-US" sz="100" dirty="0"/>
              <a:t>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self$conv</a:t>
            </a:r>
            <a:r>
              <a:rPr lang="en-US" sz="100" dirty="0"/>
              <a:t> &lt;- nn_Conv2d(</a:t>
            </a:r>
            <a:r>
              <a:rPr lang="en-US" sz="100" dirty="0" err="1"/>
              <a:t>out_channels</a:t>
            </a:r>
            <a:r>
              <a:rPr lang="en-US" sz="100" dirty="0"/>
              <a:t> * 2, </a:t>
            </a:r>
            <a:r>
              <a:rPr lang="en-US" sz="100" dirty="0" err="1"/>
              <a:t>out_channels</a:t>
            </a:r>
            <a:r>
              <a:rPr lang="en-US" sz="100" dirty="0"/>
              <a:t>, </a:t>
            </a:r>
          </a:p>
          <a:p>
            <a:r>
              <a:rPr lang="en-US" sz="100" dirty="0"/>
              <a:t>  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1, stride = 1, padding = 0, bias = TRUE)</a:t>
            </a:r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forward = function(x) {</a:t>
            </a:r>
          </a:p>
          <a:p>
            <a:r>
              <a:rPr lang="en-US" sz="100" dirty="0"/>
              <a:t>      x3 &lt;- self$x3$forward(x)</a:t>
            </a:r>
          </a:p>
          <a:p>
            <a:r>
              <a:rPr lang="en-US" sz="100" dirty="0"/>
              <a:t>      x7 &lt;- self$x7$forward(x)</a:t>
            </a:r>
          </a:p>
          <a:p>
            <a:r>
              <a:rPr lang="en-US" sz="100" dirty="0"/>
              <a:t>      x &lt;- </a:t>
            </a:r>
            <a:r>
              <a:rPr lang="en-US" sz="100" dirty="0" err="1"/>
              <a:t>torch_cat</a:t>
            </a:r>
            <a:r>
              <a:rPr lang="en-US" sz="100" dirty="0"/>
              <a:t>(list(x3, x7), dim = 1)</a:t>
            </a:r>
          </a:p>
          <a:p>
            <a:r>
              <a:rPr lang="en-US" sz="100" dirty="0"/>
              <a:t>      x &lt;- </a:t>
            </a:r>
            <a:r>
              <a:rPr lang="en-US" sz="100" dirty="0" err="1"/>
              <a:t>self$conv</a:t>
            </a:r>
            <a:r>
              <a:rPr lang="en-US" sz="100" dirty="0"/>
              <a:t>(x)</a:t>
            </a:r>
          </a:p>
          <a:p>
            <a:r>
              <a:rPr lang="en-US" sz="100" dirty="0"/>
              <a:t>      return(x)</a:t>
            </a:r>
          </a:p>
          <a:p>
            <a:r>
              <a:rPr lang="en-US" sz="100" dirty="0"/>
              <a:t>    }</a:t>
            </a:r>
          </a:p>
          <a:p>
            <a:r>
              <a:rPr lang="en-US" sz="100" dirty="0"/>
              <a:t>  )</a:t>
            </a:r>
          </a:p>
          <a:p>
            <a:r>
              <a:rPr lang="en-US" sz="100" dirty="0"/>
              <a:t>)</a:t>
            </a:r>
          </a:p>
          <a:p>
            <a:endParaRPr lang="en-US" sz="100" dirty="0"/>
          </a:p>
          <a:p>
            <a:r>
              <a:rPr lang="en-US" sz="100" dirty="0" err="1"/>
              <a:t>ResUNet_MS</a:t>
            </a:r>
            <a:r>
              <a:rPr lang="en-US" sz="100" dirty="0"/>
              <a:t> &lt;- R6Class(</a:t>
            </a:r>
          </a:p>
          <a:p>
            <a:r>
              <a:rPr lang="en-US" sz="100" dirty="0"/>
              <a:t>  "</a:t>
            </a:r>
            <a:r>
              <a:rPr lang="en-US" sz="100" dirty="0" err="1"/>
              <a:t>ResUNet_MS</a:t>
            </a:r>
            <a:r>
              <a:rPr lang="en-US" sz="100" dirty="0"/>
              <a:t>",</a:t>
            </a:r>
          </a:p>
          <a:p>
            <a:r>
              <a:rPr lang="en-US" sz="100" dirty="0"/>
              <a:t>  inherit = </a:t>
            </a:r>
            <a:r>
              <a:rPr lang="en-US" sz="100" dirty="0" err="1"/>
              <a:t>nn_Module</a:t>
            </a:r>
            <a:r>
              <a:rPr lang="en-US" sz="100" dirty="0"/>
              <a:t>,</a:t>
            </a:r>
          </a:p>
          <a:p>
            <a:r>
              <a:rPr lang="en-US" sz="100" dirty="0"/>
              <a:t>  public = list(</a:t>
            </a:r>
          </a:p>
          <a:p>
            <a:r>
              <a:rPr lang="en-US" sz="100" dirty="0"/>
              <a:t>    initialize = function() {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super$initialize</a:t>
            </a:r>
            <a:r>
              <a:rPr lang="en-US" sz="100" dirty="0"/>
              <a:t>()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self$pool</a:t>
            </a:r>
            <a:r>
              <a:rPr lang="en-US" sz="100" dirty="0"/>
              <a:t> &lt;- nn_MaxPool2d(</a:t>
            </a:r>
            <a:r>
              <a:rPr lang="en-US" sz="100" dirty="0" err="1"/>
              <a:t>kernel_size</a:t>
            </a:r>
            <a:r>
              <a:rPr lang="en-US" sz="100" dirty="0"/>
              <a:t> = 2)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self$enc1_1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1, </a:t>
            </a:r>
            <a:r>
              <a:rPr lang="en-US" sz="100" dirty="0" err="1"/>
              <a:t>out_channels</a:t>
            </a:r>
            <a:r>
              <a:rPr lang="en-US" sz="100" dirty="0"/>
              <a:t> = 64)</a:t>
            </a:r>
          </a:p>
          <a:p>
            <a:r>
              <a:rPr lang="en-US" sz="100" dirty="0"/>
              <a:t>      self$enc2_1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64, </a:t>
            </a:r>
            <a:r>
              <a:rPr lang="en-US" sz="100" dirty="0" err="1"/>
              <a:t>out_channels</a:t>
            </a:r>
            <a:r>
              <a:rPr lang="en-US" sz="100" dirty="0"/>
              <a:t> = 128)</a:t>
            </a:r>
          </a:p>
          <a:p>
            <a:r>
              <a:rPr lang="en-US" sz="100" dirty="0"/>
              <a:t>      self$enc3_1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128, </a:t>
            </a:r>
            <a:r>
              <a:rPr lang="en-US" sz="100" dirty="0" err="1"/>
              <a:t>out_channels</a:t>
            </a:r>
            <a:r>
              <a:rPr lang="en-US" sz="100" dirty="0"/>
              <a:t> = 256)</a:t>
            </a:r>
          </a:p>
          <a:p>
            <a:r>
              <a:rPr lang="en-US" sz="100" dirty="0"/>
              <a:t>      self$enc4_1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256, </a:t>
            </a:r>
            <a:r>
              <a:rPr lang="en-US" sz="100" dirty="0" err="1"/>
              <a:t>out_channels</a:t>
            </a:r>
            <a:r>
              <a:rPr lang="en-US" sz="100" dirty="0"/>
              <a:t> = 512)</a:t>
            </a:r>
          </a:p>
          <a:p>
            <a:r>
              <a:rPr lang="en-US" sz="100" dirty="0"/>
              <a:t>      self$enc5_1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512, </a:t>
            </a:r>
            <a:r>
              <a:rPr lang="en-US" sz="100" dirty="0" err="1"/>
              <a:t>out_channels</a:t>
            </a:r>
            <a:r>
              <a:rPr lang="en-US" sz="100" dirty="0"/>
              <a:t> = 1024)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self$unpool5 &lt;- nn_ConvTranspose2d(</a:t>
            </a:r>
            <a:r>
              <a:rPr lang="en-US" sz="100" dirty="0" err="1"/>
              <a:t>in_channels</a:t>
            </a:r>
            <a:r>
              <a:rPr lang="en-US" sz="100" dirty="0"/>
              <a:t> = 1024, </a:t>
            </a:r>
            <a:r>
              <a:rPr lang="en-US" sz="100" dirty="0" err="1"/>
              <a:t>out_channels</a:t>
            </a:r>
            <a:r>
              <a:rPr lang="en-US" sz="100" dirty="0"/>
              <a:t> = 512,</a:t>
            </a:r>
          </a:p>
          <a:p>
            <a:r>
              <a:rPr lang="en-US" sz="100" dirty="0"/>
              <a:t>              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2, stride = 2, padding = 0, bias = TRUE)</a:t>
            </a:r>
          </a:p>
          <a:p>
            <a:r>
              <a:rPr lang="en-US" sz="100" dirty="0"/>
              <a:t>      self$dec5_1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1024, </a:t>
            </a:r>
            <a:r>
              <a:rPr lang="en-US" sz="100" dirty="0" err="1"/>
              <a:t>out_channels</a:t>
            </a:r>
            <a:r>
              <a:rPr lang="en-US" sz="100" dirty="0"/>
              <a:t> = 512)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self$unpool4 &lt;- nn_ConvTranspose2d(</a:t>
            </a:r>
            <a:r>
              <a:rPr lang="en-US" sz="100" dirty="0" err="1"/>
              <a:t>in_channels</a:t>
            </a:r>
            <a:r>
              <a:rPr lang="en-US" sz="100" dirty="0"/>
              <a:t> = 512, </a:t>
            </a:r>
            <a:r>
              <a:rPr lang="en-US" sz="100" dirty="0" err="1"/>
              <a:t>out_channels</a:t>
            </a:r>
            <a:r>
              <a:rPr lang="en-US" sz="100" dirty="0"/>
              <a:t> = 256,</a:t>
            </a:r>
          </a:p>
          <a:p>
            <a:r>
              <a:rPr lang="en-US" sz="100" dirty="0"/>
              <a:t>              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2, stride = 2, padding = 0, bias = TRUE)</a:t>
            </a:r>
          </a:p>
          <a:p>
            <a:r>
              <a:rPr lang="en-US" sz="100" dirty="0"/>
              <a:t>      self$dec4_1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512, </a:t>
            </a:r>
            <a:r>
              <a:rPr lang="en-US" sz="100" dirty="0" err="1"/>
              <a:t>out_channels</a:t>
            </a:r>
            <a:r>
              <a:rPr lang="en-US" sz="100" dirty="0"/>
              <a:t> = 256)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self$unpool3 &lt;- nn_ConvTranspose2d(</a:t>
            </a:r>
            <a:r>
              <a:rPr lang="en-US" sz="100" dirty="0" err="1"/>
              <a:t>in_channels</a:t>
            </a:r>
            <a:r>
              <a:rPr lang="en-US" sz="100" dirty="0"/>
              <a:t> = 256, </a:t>
            </a:r>
            <a:r>
              <a:rPr lang="en-US" sz="100" dirty="0" err="1"/>
              <a:t>out_channels</a:t>
            </a:r>
            <a:r>
              <a:rPr lang="en-US" sz="100" dirty="0"/>
              <a:t> = 128,</a:t>
            </a:r>
          </a:p>
          <a:p>
            <a:r>
              <a:rPr lang="en-US" sz="100" dirty="0"/>
              <a:t>              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2, stride = 2, padding = 0, bias = TRUE)</a:t>
            </a:r>
          </a:p>
          <a:p>
            <a:r>
              <a:rPr lang="en-US" sz="100" dirty="0"/>
              <a:t>      self$dec3_1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256, </a:t>
            </a:r>
            <a:r>
              <a:rPr lang="en-US" sz="100" dirty="0" err="1"/>
              <a:t>out_channels</a:t>
            </a:r>
            <a:r>
              <a:rPr lang="en-US" sz="100" dirty="0"/>
              <a:t> = 128)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self$unpool2 &lt;- nn_ConvTranspose2d(</a:t>
            </a:r>
            <a:r>
              <a:rPr lang="en-US" sz="100" dirty="0" err="1"/>
              <a:t>in_channels</a:t>
            </a:r>
            <a:r>
              <a:rPr lang="en-US" sz="100" dirty="0"/>
              <a:t> = 128, </a:t>
            </a:r>
            <a:r>
              <a:rPr lang="en-US" sz="100" dirty="0" err="1"/>
              <a:t>out_channels</a:t>
            </a:r>
            <a:r>
              <a:rPr lang="en-US" sz="100" dirty="0"/>
              <a:t> = 64,</a:t>
            </a:r>
          </a:p>
          <a:p>
            <a:r>
              <a:rPr lang="en-US" sz="100" dirty="0"/>
              <a:t>              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2, stride = 2, padding = 0, bias = TRUE)</a:t>
            </a:r>
          </a:p>
          <a:p>
            <a:r>
              <a:rPr lang="en-US" sz="100" dirty="0"/>
              <a:t>      self$dec2_1 &lt;- </a:t>
            </a:r>
            <a:r>
              <a:rPr lang="en-US" sz="100" dirty="0" err="1"/>
              <a:t>Residual_block$new</a:t>
            </a:r>
            <a:r>
              <a:rPr lang="en-US" sz="100" dirty="0"/>
              <a:t>(</a:t>
            </a:r>
            <a:r>
              <a:rPr lang="en-US" sz="100" dirty="0" err="1"/>
              <a:t>in_channels</a:t>
            </a:r>
            <a:r>
              <a:rPr lang="en-US" sz="100" dirty="0"/>
              <a:t> = 128, </a:t>
            </a:r>
            <a:r>
              <a:rPr lang="en-US" sz="100" dirty="0" err="1"/>
              <a:t>out_channels</a:t>
            </a:r>
            <a:r>
              <a:rPr lang="en-US" sz="100" dirty="0"/>
              <a:t> = 64)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self$fc</a:t>
            </a:r>
            <a:r>
              <a:rPr lang="en-US" sz="100" dirty="0"/>
              <a:t> &lt;- nn_Conv2d(</a:t>
            </a:r>
            <a:r>
              <a:rPr lang="en-US" sz="100" dirty="0" err="1"/>
              <a:t>in_channels</a:t>
            </a:r>
            <a:r>
              <a:rPr lang="en-US" sz="100" dirty="0"/>
              <a:t> = 64, </a:t>
            </a:r>
            <a:r>
              <a:rPr lang="en-US" sz="100" dirty="0" err="1"/>
              <a:t>out_channels</a:t>
            </a:r>
            <a:r>
              <a:rPr lang="en-US" sz="100" dirty="0"/>
              <a:t> = 1, </a:t>
            </a:r>
          </a:p>
          <a:p>
            <a:r>
              <a:rPr lang="en-US" sz="100" dirty="0"/>
              <a:t>                           </a:t>
            </a:r>
            <a:r>
              <a:rPr lang="en-US" sz="100" dirty="0" err="1"/>
              <a:t>kernel_size</a:t>
            </a:r>
            <a:r>
              <a:rPr lang="en-US" sz="100" dirty="0"/>
              <a:t> = 1, stride = 1, padding = 0, bias = TRUE)</a:t>
            </a:r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forward = function(x) {</a:t>
            </a:r>
          </a:p>
          <a:p>
            <a:r>
              <a:rPr lang="en-US" sz="100" dirty="0"/>
              <a:t>      enc1_1 &lt;- self$enc1_1$forward(x)</a:t>
            </a:r>
          </a:p>
          <a:p>
            <a:r>
              <a:rPr lang="en-US" sz="100" dirty="0"/>
              <a:t>      pool2 &lt;- </a:t>
            </a:r>
            <a:r>
              <a:rPr lang="en-US" sz="100" dirty="0" err="1"/>
              <a:t>self$pool$forward</a:t>
            </a:r>
            <a:r>
              <a:rPr lang="en-US" sz="100" dirty="0"/>
              <a:t>(enc1_1)</a:t>
            </a:r>
          </a:p>
          <a:p>
            <a:r>
              <a:rPr lang="en-US" sz="100" dirty="0"/>
              <a:t>      enc2_1 &lt;- self$enc2_1$forward(pool2)</a:t>
            </a:r>
          </a:p>
          <a:p>
            <a:r>
              <a:rPr lang="en-US" sz="100" dirty="0"/>
              <a:t>      pool3 &lt;- </a:t>
            </a:r>
            <a:r>
              <a:rPr lang="en-US" sz="100" dirty="0" err="1"/>
              <a:t>self$pool$forward</a:t>
            </a:r>
            <a:r>
              <a:rPr lang="en-US" sz="100" dirty="0"/>
              <a:t>(enc2_1)</a:t>
            </a:r>
          </a:p>
          <a:p>
            <a:r>
              <a:rPr lang="en-US" sz="100" dirty="0"/>
              <a:t>      enc3_1 &lt;- self$enc3_1$forward(pool3)</a:t>
            </a:r>
          </a:p>
          <a:p>
            <a:r>
              <a:rPr lang="en-US" sz="100" dirty="0"/>
              <a:t>      pool4 &lt;- </a:t>
            </a:r>
            <a:r>
              <a:rPr lang="en-US" sz="100" dirty="0" err="1"/>
              <a:t>self$pool$forward</a:t>
            </a:r>
            <a:r>
              <a:rPr lang="en-US" sz="100" dirty="0"/>
              <a:t>(enc3_1)</a:t>
            </a:r>
          </a:p>
          <a:p>
            <a:r>
              <a:rPr lang="en-US" sz="100" dirty="0"/>
              <a:t>      enc4_1 &lt;- self$enc4_1$forward(pool4)</a:t>
            </a:r>
          </a:p>
          <a:p>
            <a:r>
              <a:rPr lang="en-US" sz="100" dirty="0"/>
              <a:t>      pool5 &lt;- </a:t>
            </a:r>
            <a:r>
              <a:rPr lang="en-US" sz="100" dirty="0" err="1"/>
              <a:t>self$pool$forward</a:t>
            </a:r>
            <a:r>
              <a:rPr lang="en-US" sz="100" dirty="0"/>
              <a:t>(enc4_1)</a:t>
            </a:r>
          </a:p>
          <a:p>
            <a:r>
              <a:rPr lang="en-US" sz="100" dirty="0"/>
              <a:t>      enc5_1 &lt;- self$enc5_1$forward(pool5)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unpool5 &lt;- self$unpool5$forward(enc5_1)</a:t>
            </a:r>
          </a:p>
          <a:p>
            <a:r>
              <a:rPr lang="en-US" sz="100" dirty="0"/>
              <a:t>      cat5 &lt;- </a:t>
            </a:r>
            <a:r>
              <a:rPr lang="en-US" sz="100" dirty="0" err="1"/>
              <a:t>torch_cat</a:t>
            </a:r>
            <a:r>
              <a:rPr lang="en-US" sz="100" dirty="0"/>
              <a:t>(list(unpool5, enc4_1), dim = 1)</a:t>
            </a:r>
          </a:p>
          <a:p>
            <a:r>
              <a:rPr lang="en-US" sz="100" dirty="0"/>
              <a:t>      dec5_1 &lt;- self$dec5_1$forward(cat5)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unpool4 &lt;- self$unpool4$forward(dec5_1)</a:t>
            </a:r>
          </a:p>
          <a:p>
            <a:r>
              <a:rPr lang="en-US" sz="100" dirty="0"/>
              <a:t>      cat4 &lt;- </a:t>
            </a:r>
            <a:r>
              <a:rPr lang="en-US" sz="100" dirty="0" err="1"/>
              <a:t>torch_cat</a:t>
            </a:r>
            <a:r>
              <a:rPr lang="en-US" sz="100" dirty="0"/>
              <a:t>(list(unpool4, enc3_1), dim = 1)</a:t>
            </a:r>
          </a:p>
          <a:p>
            <a:r>
              <a:rPr lang="en-US" sz="100" dirty="0"/>
              <a:t>      dec4_1 &lt;- self$dec4_1$forward(cat4)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unpool3 &lt;- self$unpool3$forward(dec4_1)</a:t>
            </a:r>
          </a:p>
          <a:p>
            <a:r>
              <a:rPr lang="en-US" sz="100" dirty="0"/>
              <a:t>      cat3 &lt;- </a:t>
            </a:r>
            <a:r>
              <a:rPr lang="en-US" sz="100" dirty="0" err="1"/>
              <a:t>torch_cat</a:t>
            </a:r>
            <a:r>
              <a:rPr lang="en-US" sz="100" dirty="0"/>
              <a:t>(list(unpool3, enc2_1), dim = 1)</a:t>
            </a:r>
          </a:p>
          <a:p>
            <a:r>
              <a:rPr lang="en-US" sz="100" dirty="0"/>
              <a:t>      dec3_1 &lt;- self$dec3_1$forward(cat3)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unpool2 &lt;- self$unpool2$forward(dec3_1)</a:t>
            </a:r>
          </a:p>
          <a:p>
            <a:r>
              <a:rPr lang="en-US" sz="100" dirty="0"/>
              <a:t>      cat2 &lt;- </a:t>
            </a:r>
            <a:r>
              <a:rPr lang="en-US" sz="100" dirty="0" err="1"/>
              <a:t>torch_cat</a:t>
            </a:r>
            <a:r>
              <a:rPr lang="en-US" sz="100" dirty="0"/>
              <a:t>(list(unpool2, enc1_1), dim = 1)</a:t>
            </a:r>
          </a:p>
          <a:p>
            <a:r>
              <a:rPr lang="en-US" sz="100" dirty="0"/>
              <a:t>      dec2_1 &lt;- self$dec2_1$forward(cat2)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x &lt;- </a:t>
            </a:r>
            <a:r>
              <a:rPr lang="en-US" sz="100" dirty="0" err="1"/>
              <a:t>self$fc$forward</a:t>
            </a:r>
            <a:r>
              <a:rPr lang="en-US" sz="100" dirty="0"/>
              <a:t>(dec2_1)</a:t>
            </a:r>
          </a:p>
          <a:p>
            <a:r>
              <a:rPr lang="en-US" sz="100" dirty="0"/>
              <a:t>      </a:t>
            </a:r>
          </a:p>
          <a:p>
            <a:r>
              <a:rPr lang="en-US" sz="100" dirty="0"/>
              <a:t>      return(x)</a:t>
            </a:r>
          </a:p>
          <a:p>
            <a:r>
              <a:rPr lang="en-US" sz="100" dirty="0"/>
              <a:t>    }</a:t>
            </a:r>
          </a:p>
          <a:p>
            <a:r>
              <a:rPr lang="en-US" sz="100" dirty="0"/>
              <a:t>  )</a:t>
            </a:r>
          </a:p>
          <a:p>
            <a:r>
              <a:rPr lang="en-US" sz="100" dirty="0"/>
              <a:t>)</a:t>
            </a:r>
          </a:p>
          <a:p>
            <a:endParaRPr lang="en-US" sz="100" dirty="0"/>
          </a:p>
          <a:p>
            <a:r>
              <a:rPr lang="en-US" sz="100" dirty="0"/>
              <a:t># Data Transformation</a:t>
            </a:r>
          </a:p>
          <a:p>
            <a:r>
              <a:rPr lang="en-US" sz="100" dirty="0" err="1"/>
              <a:t>test_transform</a:t>
            </a:r>
            <a:r>
              <a:rPr lang="en-US" sz="100" dirty="0"/>
              <a:t> &lt;- function(image) {</a:t>
            </a:r>
          </a:p>
          <a:p>
            <a:r>
              <a:rPr lang="en-US" sz="100" dirty="0"/>
              <a:t>  image &lt;- </a:t>
            </a:r>
            <a:r>
              <a:rPr lang="en-US" sz="100" dirty="0" err="1"/>
              <a:t>TF$to_tensor</a:t>
            </a:r>
            <a:r>
              <a:rPr lang="en-US" sz="100" dirty="0"/>
              <a:t>(image)</a:t>
            </a:r>
          </a:p>
          <a:p>
            <a:r>
              <a:rPr lang="en-US" sz="100" dirty="0"/>
              <a:t>  image &lt;- </a:t>
            </a:r>
            <a:r>
              <a:rPr lang="en-US" sz="100" dirty="0" err="1"/>
              <a:t>TF$normalize</a:t>
            </a:r>
            <a:r>
              <a:rPr lang="en-US" sz="100" dirty="0"/>
              <a:t>(image, 0.5, 0.5)</a:t>
            </a:r>
          </a:p>
          <a:p>
            <a:r>
              <a:rPr lang="en-US" sz="100" dirty="0"/>
              <a:t>  return(image)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/>
              <a:t># Dataset Class</a:t>
            </a:r>
          </a:p>
          <a:p>
            <a:r>
              <a:rPr lang="en-US" sz="100" dirty="0"/>
              <a:t>Dataset &lt;- R6Class(</a:t>
            </a:r>
          </a:p>
          <a:p>
            <a:r>
              <a:rPr lang="en-US" sz="100" dirty="0"/>
              <a:t>  "Dataset",</a:t>
            </a:r>
          </a:p>
          <a:p>
            <a:r>
              <a:rPr lang="en-US" sz="100" dirty="0"/>
              <a:t>  inherit = </a:t>
            </a:r>
            <a:r>
              <a:rPr lang="en-US" sz="100" dirty="0" err="1"/>
              <a:t>torch$utils$data$Dataset</a:t>
            </a:r>
            <a:r>
              <a:rPr lang="en-US" sz="100" dirty="0"/>
              <a:t>,</a:t>
            </a:r>
          </a:p>
          <a:p>
            <a:r>
              <a:rPr lang="en-US" sz="100" dirty="0"/>
              <a:t>  public = list(</a:t>
            </a:r>
          </a:p>
          <a:p>
            <a:r>
              <a:rPr lang="en-US" sz="100" dirty="0"/>
              <a:t>    initialize = function(</a:t>
            </a:r>
            <a:r>
              <a:rPr lang="en-US" sz="100" dirty="0" err="1"/>
              <a:t>data_dir</a:t>
            </a:r>
            <a:r>
              <a:rPr lang="en-US" sz="100" dirty="0"/>
              <a:t>) {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self$data_dir</a:t>
            </a:r>
            <a:r>
              <a:rPr lang="en-US" sz="100" dirty="0"/>
              <a:t> &lt;- </a:t>
            </a:r>
            <a:r>
              <a:rPr lang="en-US" sz="100" dirty="0" err="1"/>
              <a:t>data_dir</a:t>
            </a:r>
            <a:endParaRPr lang="en-US" sz="100" dirty="0"/>
          </a:p>
          <a:p>
            <a:r>
              <a:rPr lang="en-US" sz="100" dirty="0"/>
              <a:t>      </a:t>
            </a:r>
            <a:r>
              <a:rPr lang="en-US" sz="100" dirty="0" err="1"/>
              <a:t>lst_data</a:t>
            </a:r>
            <a:r>
              <a:rPr lang="en-US" sz="100" dirty="0"/>
              <a:t> &lt;- </a:t>
            </a:r>
            <a:r>
              <a:rPr lang="en-US" sz="100" dirty="0" err="1"/>
              <a:t>list.files</a:t>
            </a:r>
            <a:r>
              <a:rPr lang="en-US" sz="100" dirty="0"/>
              <a:t>(</a:t>
            </a:r>
            <a:r>
              <a:rPr lang="en-US" sz="100" dirty="0" err="1"/>
              <a:t>self$data_dir</a:t>
            </a:r>
            <a:r>
              <a:rPr lang="en-US" sz="100" dirty="0"/>
              <a:t>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lst_input</a:t>
            </a:r>
            <a:r>
              <a:rPr lang="en-US" sz="100" dirty="0"/>
              <a:t> &lt;- </a:t>
            </a:r>
            <a:r>
              <a:rPr lang="en-US" sz="100" dirty="0" err="1"/>
              <a:t>lst_data</a:t>
            </a:r>
            <a:r>
              <a:rPr lang="en-US" sz="100" dirty="0"/>
              <a:t>[</a:t>
            </a:r>
            <a:r>
              <a:rPr lang="en-US" sz="100" dirty="0" err="1"/>
              <a:t>str_detect</a:t>
            </a:r>
            <a:r>
              <a:rPr lang="en-US" sz="100" dirty="0"/>
              <a:t>(</a:t>
            </a:r>
            <a:r>
              <a:rPr lang="en-US" sz="100" dirty="0" err="1"/>
              <a:t>lst_data</a:t>
            </a:r>
            <a:r>
              <a:rPr lang="en-US" sz="100" dirty="0"/>
              <a:t>, '^input')]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lst_input</a:t>
            </a:r>
            <a:r>
              <a:rPr lang="en-US" sz="100" dirty="0"/>
              <a:t> &lt;- sort(</a:t>
            </a:r>
            <a:r>
              <a:rPr lang="en-US" sz="100" dirty="0" err="1"/>
              <a:t>lst_input</a:t>
            </a:r>
            <a:r>
              <a:rPr lang="en-US" sz="100" dirty="0"/>
              <a:t>)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self$lst_input</a:t>
            </a:r>
            <a:r>
              <a:rPr lang="en-US" sz="100" dirty="0"/>
              <a:t> &lt;- </a:t>
            </a:r>
            <a:r>
              <a:rPr lang="en-US" sz="100" dirty="0" err="1"/>
              <a:t>lst_input</a:t>
            </a:r>
            <a:endParaRPr lang="en-US" sz="100" dirty="0"/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`__</a:t>
            </a:r>
            <a:r>
              <a:rPr lang="en-US" sz="100" dirty="0" err="1"/>
              <a:t>len</a:t>
            </a:r>
            <a:r>
              <a:rPr lang="en-US" sz="100" dirty="0"/>
              <a:t>__` = function() {</a:t>
            </a:r>
          </a:p>
          <a:p>
            <a:r>
              <a:rPr lang="en-US" sz="100" dirty="0"/>
              <a:t>      return(length(</a:t>
            </a:r>
            <a:r>
              <a:rPr lang="en-US" sz="100" dirty="0" err="1"/>
              <a:t>self$lst_input</a:t>
            </a:r>
            <a:r>
              <a:rPr lang="en-US" sz="100" dirty="0"/>
              <a:t>))</a:t>
            </a:r>
          </a:p>
          <a:p>
            <a:r>
              <a:rPr lang="en-US" sz="100" dirty="0"/>
              <a:t>    },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test_transform</a:t>
            </a:r>
            <a:r>
              <a:rPr lang="en-US" sz="100" dirty="0"/>
              <a:t> = </a:t>
            </a:r>
            <a:r>
              <a:rPr lang="en-US" sz="100" dirty="0" err="1"/>
              <a:t>test_transform</a:t>
            </a:r>
            <a:r>
              <a:rPr lang="en-US" sz="100" dirty="0"/>
              <a:t>,</a:t>
            </a:r>
          </a:p>
          <a:p>
            <a:r>
              <a:rPr lang="en-US" sz="100" dirty="0"/>
              <a:t>    `__</a:t>
            </a:r>
            <a:r>
              <a:rPr lang="en-US" sz="100" dirty="0" err="1"/>
              <a:t>getitem</a:t>
            </a:r>
            <a:r>
              <a:rPr lang="en-US" sz="100" dirty="0"/>
              <a:t>__` = function(index) {</a:t>
            </a:r>
          </a:p>
          <a:p>
            <a:r>
              <a:rPr lang="en-US" sz="100" dirty="0"/>
              <a:t>      p &lt;-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self$data_dir</a:t>
            </a:r>
            <a:r>
              <a:rPr lang="en-US" sz="100" dirty="0"/>
              <a:t>, </a:t>
            </a:r>
            <a:r>
              <a:rPr lang="en-US" sz="100" dirty="0" err="1"/>
              <a:t>self$lst_input</a:t>
            </a:r>
            <a:r>
              <a:rPr lang="en-US" sz="100" dirty="0"/>
              <a:t>[[index]])</a:t>
            </a:r>
          </a:p>
          <a:p>
            <a:r>
              <a:rPr lang="en-US" sz="100" dirty="0"/>
              <a:t>      if (</a:t>
            </a:r>
            <a:r>
              <a:rPr lang="en-US" sz="100" dirty="0" err="1"/>
              <a:t>grepl</a:t>
            </a:r>
            <a:r>
              <a:rPr lang="en-US" sz="100" dirty="0"/>
              <a:t>("</a:t>
            </a:r>
            <a:r>
              <a:rPr lang="en-US" sz="100" dirty="0" err="1"/>
              <a:t>npy</a:t>
            </a:r>
            <a:r>
              <a:rPr lang="en-US" sz="100" dirty="0"/>
              <a:t>$", p)) {</a:t>
            </a:r>
          </a:p>
          <a:p>
            <a:r>
              <a:rPr lang="en-US" sz="100" dirty="0"/>
              <a:t>        input &lt;- </a:t>
            </a:r>
            <a:r>
              <a:rPr lang="en-US" sz="100" dirty="0" err="1"/>
              <a:t>np$load</a:t>
            </a:r>
            <a:r>
              <a:rPr lang="en-US" sz="100" dirty="0"/>
              <a:t>(p)</a:t>
            </a:r>
          </a:p>
          <a:p>
            <a:r>
              <a:rPr lang="en-US" sz="100" dirty="0"/>
              <a:t>      } else {</a:t>
            </a:r>
          </a:p>
          <a:p>
            <a:r>
              <a:rPr lang="en-US" sz="100" dirty="0"/>
              <a:t>        input &lt;- imager::</a:t>
            </a:r>
            <a:r>
              <a:rPr lang="en-US" sz="100" dirty="0" err="1"/>
              <a:t>load.image</a:t>
            </a:r>
            <a:r>
              <a:rPr lang="en-US" sz="100" dirty="0"/>
              <a:t>(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self$data_dir</a:t>
            </a:r>
            <a:r>
              <a:rPr lang="en-US" sz="100" dirty="0"/>
              <a:t>, </a:t>
            </a:r>
            <a:r>
              <a:rPr lang="en-US" sz="100" dirty="0" err="1"/>
              <a:t>self$lst_input</a:t>
            </a:r>
            <a:r>
              <a:rPr lang="en-US" sz="100" dirty="0"/>
              <a:t>[[index]]))</a:t>
            </a:r>
          </a:p>
          <a:p>
            <a:r>
              <a:rPr lang="en-US" sz="100" dirty="0"/>
              <a:t>        input &lt;- imager::grayscale(input)</a:t>
            </a:r>
          </a:p>
          <a:p>
            <a:r>
              <a:rPr lang="en-US" sz="100" dirty="0"/>
              <a:t>      }</a:t>
            </a:r>
          </a:p>
          <a:p>
            <a:r>
              <a:rPr lang="en-US" sz="100" dirty="0"/>
              <a:t>      input &lt;- input / 255.0</a:t>
            </a:r>
          </a:p>
          <a:p>
            <a:r>
              <a:rPr lang="en-US" sz="100" dirty="0"/>
              <a:t>      if (dim(input) == 2) {</a:t>
            </a:r>
          </a:p>
          <a:p>
            <a:r>
              <a:rPr lang="en-US" sz="100" dirty="0"/>
              <a:t>        input &lt;- array(input, dim = c(dim(input), 1))</a:t>
            </a:r>
          </a:p>
          <a:p>
            <a:r>
              <a:rPr lang="en-US" sz="100" dirty="0"/>
              <a:t>      }</a:t>
            </a:r>
          </a:p>
          <a:p>
            <a:r>
              <a:rPr lang="en-US" sz="100" dirty="0"/>
              <a:t>      input &lt;- </a:t>
            </a:r>
            <a:r>
              <a:rPr lang="en-US" sz="100" dirty="0" err="1"/>
              <a:t>self$test_transform</a:t>
            </a:r>
            <a:r>
              <a:rPr lang="en-US" sz="100" dirty="0"/>
              <a:t>(input)</a:t>
            </a:r>
          </a:p>
          <a:p>
            <a:r>
              <a:rPr lang="en-US" sz="100" dirty="0"/>
              <a:t>      return(input)</a:t>
            </a:r>
          </a:p>
          <a:p>
            <a:r>
              <a:rPr lang="en-US" sz="100" dirty="0"/>
              <a:t>    }</a:t>
            </a:r>
          </a:p>
          <a:p>
            <a:r>
              <a:rPr lang="en-US" sz="100" dirty="0"/>
              <a:t>  )</a:t>
            </a:r>
          </a:p>
          <a:p>
            <a:r>
              <a:rPr lang="en-US" sz="100" dirty="0"/>
              <a:t>)</a:t>
            </a:r>
          </a:p>
          <a:p>
            <a:endParaRPr lang="en-US" sz="100" dirty="0"/>
          </a:p>
          <a:p>
            <a:endParaRPr lang="en-US" sz="100" dirty="0"/>
          </a:p>
          <a:p>
            <a:r>
              <a:rPr lang="en-US" sz="100" dirty="0"/>
              <a:t># Post-processing Functions</a:t>
            </a:r>
          </a:p>
          <a:p>
            <a:r>
              <a:rPr lang="en-US" sz="100" dirty="0" err="1"/>
              <a:t>draw_contour</a:t>
            </a:r>
            <a:r>
              <a:rPr lang="en-US" sz="100" dirty="0"/>
              <a:t> &lt;- function(</a:t>
            </a:r>
            <a:r>
              <a:rPr lang="en-US" sz="100" dirty="0" err="1"/>
              <a:t>args</a:t>
            </a:r>
            <a:r>
              <a:rPr lang="en-US" sz="100" dirty="0"/>
              <a:t>) {</a:t>
            </a:r>
          </a:p>
          <a:p>
            <a:r>
              <a:rPr lang="en-US" sz="100" dirty="0"/>
              <a:t>  kernel &lt;- imager::</a:t>
            </a:r>
            <a:r>
              <a:rPr lang="en-US" sz="100" dirty="0" err="1"/>
              <a:t>as.cimg</a:t>
            </a:r>
            <a:r>
              <a:rPr lang="en-US" sz="100" dirty="0"/>
              <a:t>(imager::circle(7))</a:t>
            </a:r>
          </a:p>
          <a:p>
            <a:r>
              <a:rPr lang="en-US" sz="100" dirty="0"/>
              <a:t>  </a:t>
            </a:r>
            <a:r>
              <a:rPr lang="en-US" sz="100" dirty="0" err="1"/>
              <a:t>pred</a:t>
            </a:r>
            <a:r>
              <a:rPr lang="en-US" sz="100" dirty="0"/>
              <a:t> &lt;- </a:t>
            </a:r>
            <a:r>
              <a:rPr lang="en-US" sz="100" dirty="0" err="1"/>
              <a:t>args</a:t>
            </a:r>
            <a:r>
              <a:rPr lang="en-US" sz="100" dirty="0"/>
              <a:t> / 255</a:t>
            </a:r>
          </a:p>
          <a:p>
            <a:r>
              <a:rPr lang="en-US" sz="100" dirty="0"/>
              <a:t>  </a:t>
            </a:r>
            <a:r>
              <a:rPr lang="en-US" sz="100" dirty="0" err="1"/>
              <a:t>pred</a:t>
            </a:r>
            <a:r>
              <a:rPr lang="en-US" sz="100" dirty="0"/>
              <a:t>[1090:1400 ] &lt;- 0</a:t>
            </a:r>
          </a:p>
          <a:p>
            <a:r>
              <a:rPr lang="en-US" sz="100" dirty="0"/>
              <a:t>  o &lt;- </a:t>
            </a:r>
            <a:r>
              <a:rPr lang="en-US" sz="100" dirty="0" err="1"/>
              <a:t>as.integer</a:t>
            </a:r>
            <a:r>
              <a:rPr lang="en-US" sz="100" dirty="0"/>
              <a:t>(</a:t>
            </a:r>
            <a:r>
              <a:rPr lang="en-US" sz="100" dirty="0" err="1"/>
              <a:t>pred</a:t>
            </a:r>
            <a:r>
              <a:rPr lang="en-US" sz="100" dirty="0"/>
              <a:t>)</a:t>
            </a:r>
          </a:p>
          <a:p>
            <a:r>
              <a:rPr lang="en-US" sz="100" dirty="0"/>
              <a:t>  contours &lt;- imager::contours(</a:t>
            </a:r>
            <a:r>
              <a:rPr lang="en-US" sz="100" dirty="0" err="1"/>
              <a:t>as.cimg</a:t>
            </a:r>
            <a:r>
              <a:rPr lang="en-US" sz="100" dirty="0"/>
              <a:t>(o), levels = 0)</a:t>
            </a:r>
          </a:p>
          <a:p>
            <a:r>
              <a:rPr lang="en-US" sz="100" dirty="0"/>
              <a:t>  r &lt;- imager::fill(</a:t>
            </a:r>
            <a:r>
              <a:rPr lang="en-US" sz="100" dirty="0" err="1"/>
              <a:t>as.cimg</a:t>
            </a:r>
            <a:r>
              <a:rPr lang="en-US" sz="100" dirty="0"/>
              <a:t>(o), contours)</a:t>
            </a:r>
          </a:p>
          <a:p>
            <a:r>
              <a:rPr lang="en-US" sz="100" dirty="0"/>
              <a:t>  o &lt;- </a:t>
            </a:r>
            <a:r>
              <a:rPr lang="en-US" sz="100" dirty="0" err="1"/>
              <a:t>as.integer</a:t>
            </a:r>
            <a:r>
              <a:rPr lang="en-US" sz="100" dirty="0"/>
              <a:t>(r)</a:t>
            </a:r>
          </a:p>
          <a:p>
            <a:r>
              <a:rPr lang="en-US" sz="100" dirty="0"/>
              <a:t>  contours &lt;- imager::contours(</a:t>
            </a:r>
            <a:r>
              <a:rPr lang="en-US" sz="100" dirty="0" err="1"/>
              <a:t>as.cimg</a:t>
            </a:r>
            <a:r>
              <a:rPr lang="en-US" sz="100" dirty="0"/>
              <a:t>(o), levels = 0)</a:t>
            </a:r>
          </a:p>
          <a:p>
            <a:r>
              <a:rPr lang="en-US" sz="100" dirty="0"/>
              <a:t>  return(list(</a:t>
            </a:r>
            <a:r>
              <a:rPr lang="en-US" sz="100" dirty="0" err="1"/>
              <a:t>img_contour</a:t>
            </a:r>
            <a:r>
              <a:rPr lang="en-US" sz="100" dirty="0"/>
              <a:t> = o, contours = contours, pp = r))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/>
              <a:t>analysis &lt;- function(</a:t>
            </a:r>
            <a:r>
              <a:rPr lang="en-US" sz="100" dirty="0" err="1"/>
              <a:t>img_contour</a:t>
            </a:r>
            <a:r>
              <a:rPr lang="en-US" sz="100" dirty="0"/>
              <a:t>, contours) {</a:t>
            </a:r>
          </a:p>
          <a:p>
            <a:r>
              <a:rPr lang="en-US" sz="100" dirty="0"/>
              <a:t>  info &lt;- list()</a:t>
            </a:r>
          </a:p>
          <a:p>
            <a:r>
              <a:rPr lang="en-US" sz="100" dirty="0"/>
              <a:t>  </a:t>
            </a:r>
            <a:r>
              <a:rPr lang="en-US" sz="100" dirty="0" err="1"/>
              <a:t>c_im</a:t>
            </a:r>
            <a:r>
              <a:rPr lang="en-US" sz="100" dirty="0"/>
              <a:t> &lt;- </a:t>
            </a:r>
            <a:r>
              <a:rPr lang="en-US" sz="100" dirty="0" err="1"/>
              <a:t>img_contour</a:t>
            </a:r>
            <a:endParaRPr lang="en-US" sz="100" dirty="0"/>
          </a:p>
          <a:p>
            <a:r>
              <a:rPr lang="en-US" sz="100" dirty="0"/>
              <a:t>  for (</a:t>
            </a:r>
            <a:r>
              <a:rPr lang="en-US" sz="100" dirty="0" err="1"/>
              <a:t>i</a:t>
            </a:r>
            <a:r>
              <a:rPr lang="en-US" sz="100" dirty="0"/>
              <a:t> in </a:t>
            </a:r>
            <a:r>
              <a:rPr lang="en-US" sz="100" dirty="0" err="1"/>
              <a:t>seq_along</a:t>
            </a:r>
            <a:r>
              <a:rPr lang="en-US" sz="100" dirty="0"/>
              <a:t>(contours)) {</a:t>
            </a:r>
          </a:p>
          <a:p>
            <a:r>
              <a:rPr lang="en-US" sz="100" dirty="0"/>
              <a:t>    M &lt;- imager::moments(</a:t>
            </a:r>
            <a:r>
              <a:rPr lang="en-US" sz="100" dirty="0" err="1"/>
              <a:t>as.cimg</a:t>
            </a:r>
            <a:r>
              <a:rPr lang="en-US" sz="100" dirty="0"/>
              <a:t>(contours[[</a:t>
            </a:r>
            <a:r>
              <a:rPr lang="en-US" sz="100" dirty="0" err="1"/>
              <a:t>i</a:t>
            </a:r>
            <a:r>
              <a:rPr lang="en-US" sz="100" dirty="0"/>
              <a:t>]]))</a:t>
            </a:r>
          </a:p>
          <a:p>
            <a:r>
              <a:rPr lang="en-US" sz="100" dirty="0"/>
              <a:t>    area &lt;- M$m00</a:t>
            </a:r>
          </a:p>
          <a:p>
            <a:r>
              <a:rPr lang="en-US" sz="100" dirty="0"/>
              <a:t>    if (area == 0) next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cX</a:t>
            </a:r>
            <a:r>
              <a:rPr lang="en-US" sz="100" dirty="0"/>
              <a:t> &lt;- </a:t>
            </a:r>
            <a:r>
              <a:rPr lang="en-US" sz="100" dirty="0" err="1"/>
              <a:t>as.integer</a:t>
            </a:r>
            <a:r>
              <a:rPr lang="en-US" sz="100" dirty="0"/>
              <a:t>(M$m10 / M$m00)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cY</a:t>
            </a:r>
            <a:r>
              <a:rPr lang="en-US" sz="100" dirty="0"/>
              <a:t> &lt;- </a:t>
            </a:r>
            <a:r>
              <a:rPr lang="en-US" sz="100" dirty="0" err="1"/>
              <a:t>as.integer</a:t>
            </a:r>
            <a:r>
              <a:rPr lang="en-US" sz="100" dirty="0"/>
              <a:t>(M$m01 / M$m00)</a:t>
            </a:r>
          </a:p>
          <a:p>
            <a:r>
              <a:rPr lang="en-US" sz="100" dirty="0"/>
              <a:t>    radius &lt;- sqrt(area / pi)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majorAxisLength</a:t>
            </a:r>
            <a:r>
              <a:rPr lang="en-US" sz="100" dirty="0"/>
              <a:t> &lt;- 2 * radius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minorAxisLength</a:t>
            </a:r>
            <a:r>
              <a:rPr lang="en-US" sz="100" dirty="0"/>
              <a:t> &lt;- 2 * radius</a:t>
            </a:r>
          </a:p>
          <a:p>
            <a:r>
              <a:rPr lang="en-US" sz="100" dirty="0"/>
              <a:t>    Eccentricity &lt;- 1</a:t>
            </a:r>
          </a:p>
          <a:p>
            <a:r>
              <a:rPr lang="en-US" sz="100" dirty="0"/>
              <a:t>    Perimeter &lt;- sum(imager::</a:t>
            </a:r>
            <a:r>
              <a:rPr lang="en-US" sz="100" dirty="0" err="1"/>
              <a:t>contour.length</a:t>
            </a:r>
            <a:r>
              <a:rPr lang="en-US" sz="100" dirty="0"/>
              <a:t>(contours[[</a:t>
            </a:r>
            <a:r>
              <a:rPr lang="en-US" sz="100" dirty="0" err="1"/>
              <a:t>i</a:t>
            </a:r>
            <a:r>
              <a:rPr lang="en-US" sz="100" dirty="0"/>
              <a:t>]]))</a:t>
            </a:r>
          </a:p>
          <a:p>
            <a:r>
              <a:rPr lang="en-US" sz="100" dirty="0"/>
              <a:t>    cv2$putText(</a:t>
            </a:r>
            <a:r>
              <a:rPr lang="en-US" sz="100" dirty="0" err="1"/>
              <a:t>c_im</a:t>
            </a:r>
            <a:r>
              <a:rPr lang="en-US" sz="100" dirty="0"/>
              <a:t>, </a:t>
            </a:r>
            <a:r>
              <a:rPr lang="en-US" sz="100" dirty="0" err="1"/>
              <a:t>as.character</a:t>
            </a:r>
            <a:r>
              <a:rPr lang="en-US" sz="100" dirty="0"/>
              <a:t>(</a:t>
            </a:r>
            <a:r>
              <a:rPr lang="en-US" sz="100" dirty="0" err="1"/>
              <a:t>i</a:t>
            </a:r>
            <a:r>
              <a:rPr lang="en-US" sz="100" dirty="0"/>
              <a:t> + 1), c(</a:t>
            </a:r>
            <a:r>
              <a:rPr lang="en-US" sz="100" dirty="0" err="1"/>
              <a:t>cX</a:t>
            </a:r>
            <a:r>
              <a:rPr lang="en-US" sz="100" dirty="0"/>
              <a:t>, </a:t>
            </a:r>
            <a:r>
              <a:rPr lang="en-US" sz="100" dirty="0" err="1"/>
              <a:t>cY</a:t>
            </a:r>
            <a:r>
              <a:rPr lang="en-US" sz="100" dirty="0"/>
              <a:t>), </a:t>
            </a:r>
            <a:r>
              <a:rPr lang="en-US" sz="100" dirty="0" err="1"/>
              <a:t>fontface</a:t>
            </a:r>
            <a:r>
              <a:rPr lang="en-US" sz="100" dirty="0"/>
              <a:t> = 1, </a:t>
            </a:r>
            <a:r>
              <a:rPr lang="en-US" sz="100" dirty="0" err="1"/>
              <a:t>fontscale</a:t>
            </a:r>
            <a:r>
              <a:rPr lang="en-US" sz="100" dirty="0"/>
              <a:t> = 0.5, color = "white", thickness = 1, </a:t>
            </a:r>
            <a:r>
              <a:rPr lang="en-US" sz="100" dirty="0" err="1"/>
              <a:t>lineType</a:t>
            </a:r>
            <a:r>
              <a:rPr lang="en-US" sz="100" dirty="0"/>
              <a:t> = 4)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tmp</a:t>
            </a:r>
            <a:r>
              <a:rPr lang="en-US" sz="100" dirty="0"/>
              <a:t> &lt;- list(</a:t>
            </a:r>
          </a:p>
          <a:p>
            <a:r>
              <a:rPr lang="en-US" sz="100" dirty="0"/>
              <a:t>      Area = area,</a:t>
            </a:r>
          </a:p>
          <a:p>
            <a:r>
              <a:rPr lang="en-US" sz="100" dirty="0"/>
              <a:t>      Diameter = 2 * radius,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majorAxisLength</a:t>
            </a:r>
            <a:r>
              <a:rPr lang="en-US" sz="100" dirty="0"/>
              <a:t> = round(</a:t>
            </a:r>
            <a:r>
              <a:rPr lang="en-US" sz="100" dirty="0" err="1"/>
              <a:t>majorAxisLength</a:t>
            </a:r>
            <a:r>
              <a:rPr lang="en-US" sz="100" dirty="0"/>
              <a:t>, 2),</a:t>
            </a:r>
          </a:p>
          <a:p>
            <a:r>
              <a:rPr lang="en-US" sz="100" dirty="0"/>
              <a:t>      </a:t>
            </a:r>
            <a:r>
              <a:rPr lang="en-US" sz="100" dirty="0" err="1"/>
              <a:t>minorAxisLength</a:t>
            </a:r>
            <a:r>
              <a:rPr lang="en-US" sz="100" dirty="0"/>
              <a:t> = round(</a:t>
            </a:r>
            <a:r>
              <a:rPr lang="en-US" sz="100" dirty="0" err="1"/>
              <a:t>minorAxisLength</a:t>
            </a:r>
            <a:r>
              <a:rPr lang="en-US" sz="100" dirty="0"/>
              <a:t>, 2),</a:t>
            </a:r>
          </a:p>
          <a:p>
            <a:r>
              <a:rPr lang="en-US" sz="100" dirty="0"/>
              <a:t>      Eccentricity = Eccentricity,</a:t>
            </a:r>
          </a:p>
          <a:p>
            <a:r>
              <a:rPr lang="en-US" sz="100" dirty="0"/>
              <a:t>      Perimeter = round(Perimeter, 2)</a:t>
            </a:r>
          </a:p>
          <a:p>
            <a:r>
              <a:rPr lang="en-US" sz="100" dirty="0"/>
              <a:t>    )</a:t>
            </a:r>
          </a:p>
          <a:p>
            <a:r>
              <a:rPr lang="en-US" sz="100" dirty="0"/>
              <a:t>    info[[</a:t>
            </a:r>
            <a:r>
              <a:rPr lang="en-US" sz="100" dirty="0" err="1"/>
              <a:t>i</a:t>
            </a:r>
            <a:r>
              <a:rPr lang="en-US" sz="100" dirty="0"/>
              <a:t> + 1]] &lt;- </a:t>
            </a:r>
            <a:r>
              <a:rPr lang="en-US" sz="100" dirty="0" err="1"/>
              <a:t>tmp</a:t>
            </a:r>
            <a:endParaRPr lang="en-US" sz="100" dirty="0"/>
          </a:p>
          <a:p>
            <a:r>
              <a:rPr lang="en-US" sz="100" dirty="0"/>
              <a:t>  }</a:t>
            </a:r>
          </a:p>
          <a:p>
            <a:r>
              <a:rPr lang="en-US" sz="100" dirty="0"/>
              <a:t>  return(list(info = info, </a:t>
            </a:r>
            <a:r>
              <a:rPr lang="en-US" sz="100" dirty="0" err="1"/>
              <a:t>c_im</a:t>
            </a:r>
            <a:r>
              <a:rPr lang="en-US" sz="100" dirty="0"/>
              <a:t> = </a:t>
            </a:r>
            <a:r>
              <a:rPr lang="en-US" sz="100" dirty="0" err="1"/>
              <a:t>c_im</a:t>
            </a:r>
            <a:r>
              <a:rPr lang="en-US" sz="100" dirty="0"/>
              <a:t>))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/>
              <a:t># Parameter Definition</a:t>
            </a:r>
          </a:p>
          <a:p>
            <a:r>
              <a:rPr lang="en-US" sz="100" dirty="0"/>
              <a:t>device &lt;- "</a:t>
            </a:r>
            <a:r>
              <a:rPr lang="en-US" sz="100" dirty="0" err="1"/>
              <a:t>cuda</a:t>
            </a:r>
            <a:r>
              <a:rPr lang="en-US" sz="100" dirty="0"/>
              <a:t>"</a:t>
            </a:r>
          </a:p>
          <a:p>
            <a:r>
              <a:rPr lang="en-US" sz="100" dirty="0"/>
              <a:t>torch::</a:t>
            </a:r>
            <a:r>
              <a:rPr lang="en-US" sz="100" dirty="0" err="1"/>
              <a:t>torch_save</a:t>
            </a:r>
            <a:r>
              <a:rPr lang="en-US" sz="100" dirty="0"/>
              <a:t>(</a:t>
            </a:r>
            <a:r>
              <a:rPr lang="en-US" sz="100" dirty="0" err="1"/>
              <a:t>file.choose</a:t>
            </a:r>
            <a:r>
              <a:rPr lang="en-US" sz="100" dirty="0"/>
              <a:t>(),"</a:t>
            </a:r>
            <a:r>
              <a:rPr lang="en-US" sz="100" dirty="0" err="1"/>
              <a:t>orgaextractor.pth</a:t>
            </a:r>
            <a:r>
              <a:rPr lang="en-US" sz="100" dirty="0"/>
              <a:t>")</a:t>
            </a:r>
          </a:p>
          <a:p>
            <a:r>
              <a:rPr lang="en-US" sz="100" dirty="0" err="1"/>
              <a:t>pretrained_model</a:t>
            </a:r>
            <a:r>
              <a:rPr lang="en-US" sz="100" dirty="0"/>
              <a:t> &lt;- torch::</a:t>
            </a:r>
            <a:r>
              <a:rPr lang="en-US" sz="100" dirty="0" err="1"/>
              <a:t>torch_load</a:t>
            </a:r>
            <a:r>
              <a:rPr lang="en-US" sz="100" dirty="0"/>
              <a:t>("</a:t>
            </a:r>
            <a:r>
              <a:rPr lang="en-US" sz="100" dirty="0" err="1"/>
              <a:t>orgaextractor.pth</a:t>
            </a:r>
            <a:r>
              <a:rPr lang="en-US" sz="100" dirty="0"/>
              <a:t>")</a:t>
            </a:r>
          </a:p>
          <a:p>
            <a:r>
              <a:rPr lang="en-US" sz="100" dirty="0"/>
              <a:t>model &lt;- </a:t>
            </a:r>
            <a:r>
              <a:rPr lang="en-US" sz="100" dirty="0" err="1"/>
              <a:t>ResUNet_MS$new</a:t>
            </a:r>
            <a:r>
              <a:rPr lang="en-US" sz="100" dirty="0"/>
              <a:t>()</a:t>
            </a:r>
          </a:p>
          <a:p>
            <a:r>
              <a:rPr lang="en-US" sz="100" dirty="0" err="1"/>
              <a:t>model$load_state_dict</a:t>
            </a:r>
            <a:r>
              <a:rPr lang="en-US" sz="100" dirty="0"/>
              <a:t>(</a:t>
            </a:r>
            <a:r>
              <a:rPr lang="en-US" sz="100" dirty="0" err="1"/>
              <a:t>pretrained_model</a:t>
            </a:r>
            <a:r>
              <a:rPr lang="en-US" sz="100" dirty="0"/>
              <a:t>)</a:t>
            </a:r>
          </a:p>
          <a:p>
            <a:r>
              <a:rPr lang="en-US" sz="100" dirty="0" err="1"/>
              <a:t>model$to</a:t>
            </a:r>
            <a:r>
              <a:rPr lang="en-US" sz="100" dirty="0"/>
              <a:t>(device)</a:t>
            </a:r>
          </a:p>
          <a:p>
            <a:r>
              <a:rPr lang="en-US" sz="100" dirty="0"/>
              <a:t>model &lt;- </a:t>
            </a:r>
            <a:r>
              <a:rPr lang="en-US" sz="100" dirty="0" err="1"/>
              <a:t>nn_DataParallel</a:t>
            </a:r>
            <a:r>
              <a:rPr lang="en-US" sz="100" dirty="0"/>
              <a:t>(module = model)</a:t>
            </a:r>
          </a:p>
          <a:p>
            <a:r>
              <a:rPr lang="en-US" sz="100" dirty="0" err="1"/>
              <a:t>batch_size</a:t>
            </a:r>
            <a:r>
              <a:rPr lang="en-US" sz="100" dirty="0"/>
              <a:t> &lt;- 2</a:t>
            </a:r>
          </a:p>
          <a:p>
            <a:endParaRPr lang="en-US" sz="100" dirty="0"/>
          </a:p>
          <a:p>
            <a:r>
              <a:rPr lang="en-US" sz="100" dirty="0" err="1"/>
              <a:t>fn_tonumpy</a:t>
            </a:r>
            <a:r>
              <a:rPr lang="en-US" sz="100" dirty="0"/>
              <a:t> &lt;- function(x) {</a:t>
            </a:r>
          </a:p>
          <a:p>
            <a:r>
              <a:rPr lang="en-US" sz="100" dirty="0"/>
              <a:t>  return(</a:t>
            </a:r>
            <a:r>
              <a:rPr lang="en-US" sz="100" dirty="0" err="1"/>
              <a:t>x$to</a:t>
            </a:r>
            <a:r>
              <a:rPr lang="en-US" sz="100" dirty="0"/>
              <a:t>("</a:t>
            </a:r>
            <a:r>
              <a:rPr lang="en-US" sz="100" dirty="0" err="1"/>
              <a:t>cpu</a:t>
            </a:r>
            <a:r>
              <a:rPr lang="en-US" sz="100" dirty="0"/>
              <a:t>")$detach()$</a:t>
            </a:r>
            <a:r>
              <a:rPr lang="en-US" sz="100" dirty="0" err="1"/>
              <a:t>numpy</a:t>
            </a:r>
            <a:r>
              <a:rPr lang="en-US" sz="100" dirty="0"/>
              <a:t>()$transpose(0, 2, 3, 1))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 err="1"/>
              <a:t>fn_denorm</a:t>
            </a:r>
            <a:r>
              <a:rPr lang="en-US" sz="100" dirty="0"/>
              <a:t> &lt;- function(x, mean, </a:t>
            </a:r>
            <a:r>
              <a:rPr lang="en-US" sz="100" dirty="0" err="1"/>
              <a:t>std</a:t>
            </a:r>
            <a:r>
              <a:rPr lang="en-US" sz="100" dirty="0"/>
              <a:t>) {</a:t>
            </a:r>
          </a:p>
          <a:p>
            <a:r>
              <a:rPr lang="en-US" sz="100" dirty="0"/>
              <a:t>  return((x * </a:t>
            </a:r>
            <a:r>
              <a:rPr lang="en-US" sz="100" dirty="0" err="1"/>
              <a:t>std</a:t>
            </a:r>
            <a:r>
              <a:rPr lang="en-US" sz="100" dirty="0"/>
              <a:t>) + mean)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 err="1"/>
              <a:t>fn_class</a:t>
            </a:r>
            <a:r>
              <a:rPr lang="en-US" sz="100" dirty="0"/>
              <a:t> &lt;- function(x) {</a:t>
            </a:r>
          </a:p>
          <a:p>
            <a:r>
              <a:rPr lang="en-US" sz="100" dirty="0"/>
              <a:t>  return(1.0 * (x &gt; 0.5))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  <a:p>
            <a:r>
              <a:rPr lang="en-US" sz="100" dirty="0"/>
              <a:t># Data Loader</a:t>
            </a:r>
          </a:p>
          <a:p>
            <a:r>
              <a:rPr lang="en-US" sz="100" dirty="0" err="1"/>
              <a:t>dataset_test</a:t>
            </a:r>
            <a:r>
              <a:rPr lang="en-US" sz="100" dirty="0"/>
              <a:t> &lt;- </a:t>
            </a:r>
            <a:r>
              <a:rPr lang="en-US" sz="100" dirty="0" err="1"/>
              <a:t>Dataset$new</a:t>
            </a:r>
            <a:r>
              <a:rPr lang="en-US" sz="100" dirty="0"/>
              <a:t>(</a:t>
            </a:r>
            <a:r>
              <a:rPr lang="en-US" sz="100" dirty="0" err="1"/>
              <a:t>data_dir</a:t>
            </a:r>
            <a:r>
              <a:rPr lang="en-US" sz="100" dirty="0"/>
              <a:t> = </a:t>
            </a:r>
            <a:r>
              <a:rPr lang="en-US" sz="100" dirty="0" err="1"/>
              <a:t>data_path</a:t>
            </a:r>
            <a:r>
              <a:rPr lang="en-US" sz="100" dirty="0"/>
              <a:t>)</a:t>
            </a:r>
          </a:p>
          <a:p>
            <a:r>
              <a:rPr lang="en-US" sz="100" dirty="0" err="1"/>
              <a:t>loader_test</a:t>
            </a:r>
            <a:r>
              <a:rPr lang="en-US" sz="100" dirty="0"/>
              <a:t> &lt;- </a:t>
            </a:r>
            <a:r>
              <a:rPr lang="en-US" sz="100" dirty="0" err="1"/>
              <a:t>torch$utils$data$DataLoader</a:t>
            </a:r>
            <a:r>
              <a:rPr lang="en-US" sz="100" dirty="0"/>
              <a:t>(</a:t>
            </a:r>
            <a:r>
              <a:rPr lang="en-US" sz="100" dirty="0" err="1"/>
              <a:t>dataset_test</a:t>
            </a:r>
            <a:r>
              <a:rPr lang="en-US" sz="100" dirty="0"/>
              <a:t>, </a:t>
            </a:r>
            <a:r>
              <a:rPr lang="en-US" sz="100" dirty="0" err="1"/>
              <a:t>batch_size</a:t>
            </a:r>
            <a:r>
              <a:rPr lang="en-US" sz="100" dirty="0"/>
              <a:t> = </a:t>
            </a:r>
            <a:r>
              <a:rPr lang="en-US" sz="100" dirty="0" err="1"/>
              <a:t>batch_size</a:t>
            </a:r>
            <a:r>
              <a:rPr lang="en-US" sz="100" dirty="0"/>
              <a:t>, shuffle = FALSE)</a:t>
            </a:r>
          </a:p>
          <a:p>
            <a:r>
              <a:rPr lang="en-US" sz="100" dirty="0" err="1"/>
              <a:t>num_data_test</a:t>
            </a:r>
            <a:r>
              <a:rPr lang="en-US" sz="100" dirty="0"/>
              <a:t> &lt;- length(</a:t>
            </a:r>
            <a:r>
              <a:rPr lang="en-US" sz="100" dirty="0" err="1"/>
              <a:t>dataset_test</a:t>
            </a:r>
            <a:r>
              <a:rPr lang="en-US" sz="100" dirty="0"/>
              <a:t>)</a:t>
            </a:r>
          </a:p>
          <a:p>
            <a:r>
              <a:rPr lang="en-US" sz="100" dirty="0" err="1"/>
              <a:t>num_batch_test</a:t>
            </a:r>
            <a:r>
              <a:rPr lang="en-US" sz="100" dirty="0"/>
              <a:t> &lt;- ceiling(</a:t>
            </a:r>
            <a:r>
              <a:rPr lang="en-US" sz="100" dirty="0" err="1"/>
              <a:t>num_data_test</a:t>
            </a:r>
            <a:r>
              <a:rPr lang="en-US" sz="100" dirty="0"/>
              <a:t> / </a:t>
            </a:r>
            <a:r>
              <a:rPr lang="en-US" sz="100" dirty="0" err="1"/>
              <a:t>batch_size</a:t>
            </a:r>
            <a:r>
              <a:rPr lang="en-US" sz="100" dirty="0"/>
              <a:t>)</a:t>
            </a:r>
          </a:p>
          <a:p>
            <a:endParaRPr lang="en-US" sz="100" dirty="0"/>
          </a:p>
          <a:p>
            <a:r>
              <a:rPr lang="en-US" sz="100" dirty="0"/>
              <a:t># Inference</a:t>
            </a:r>
          </a:p>
          <a:p>
            <a:r>
              <a:rPr lang="en-US" sz="100" dirty="0"/>
              <a:t>for (data in </a:t>
            </a:r>
            <a:r>
              <a:rPr lang="en-US" sz="100" dirty="0" err="1"/>
              <a:t>loader_test</a:t>
            </a:r>
            <a:r>
              <a:rPr lang="en-US" sz="100" dirty="0"/>
              <a:t>) {</a:t>
            </a:r>
          </a:p>
          <a:p>
            <a:r>
              <a:rPr lang="en-US" sz="100" dirty="0"/>
              <a:t>  input &lt;- </a:t>
            </a:r>
            <a:r>
              <a:rPr lang="en-US" sz="100" dirty="0" err="1"/>
              <a:t>data$to</a:t>
            </a:r>
            <a:r>
              <a:rPr lang="en-US" sz="100" dirty="0"/>
              <a:t>(device, </a:t>
            </a:r>
            <a:r>
              <a:rPr lang="en-US" sz="100" dirty="0" err="1"/>
              <a:t>dtype</a:t>
            </a:r>
            <a:r>
              <a:rPr lang="en-US" sz="100" dirty="0"/>
              <a:t> = </a:t>
            </a:r>
            <a:r>
              <a:rPr lang="en-US" sz="100" dirty="0" err="1"/>
              <a:t>torch$float</a:t>
            </a:r>
            <a:r>
              <a:rPr lang="en-US" sz="100" dirty="0"/>
              <a:t>)</a:t>
            </a:r>
          </a:p>
          <a:p>
            <a:r>
              <a:rPr lang="en-US" sz="100" dirty="0"/>
              <a:t>  with(</a:t>
            </a:r>
            <a:r>
              <a:rPr lang="en-US" sz="100" dirty="0" err="1"/>
              <a:t>torch$no_grad</a:t>
            </a:r>
            <a:r>
              <a:rPr lang="en-US" sz="100" dirty="0"/>
              <a:t>(), {</a:t>
            </a:r>
          </a:p>
          <a:p>
            <a:r>
              <a:rPr lang="en-US" sz="100" dirty="0"/>
              <a:t>    output &lt;- model(input)</a:t>
            </a:r>
          </a:p>
          <a:p>
            <a:r>
              <a:rPr lang="en-US" sz="100" dirty="0"/>
              <a:t>  })</a:t>
            </a:r>
          </a:p>
          <a:p>
            <a:r>
              <a:rPr lang="en-US" sz="100" dirty="0"/>
              <a:t>  input &lt;- </a:t>
            </a:r>
            <a:r>
              <a:rPr lang="en-US" sz="100" dirty="0" err="1"/>
              <a:t>fn_tonumpy</a:t>
            </a:r>
            <a:r>
              <a:rPr lang="en-US" sz="100" dirty="0"/>
              <a:t>(</a:t>
            </a:r>
            <a:r>
              <a:rPr lang="en-US" sz="100" dirty="0" err="1"/>
              <a:t>fn_denorm</a:t>
            </a:r>
            <a:r>
              <a:rPr lang="en-US" sz="100" dirty="0"/>
              <a:t>(input, mean = 0.5, </a:t>
            </a:r>
            <a:r>
              <a:rPr lang="en-US" sz="100" dirty="0" err="1"/>
              <a:t>std</a:t>
            </a:r>
            <a:r>
              <a:rPr lang="en-US" sz="100" dirty="0"/>
              <a:t> = 0.5))</a:t>
            </a:r>
          </a:p>
          <a:p>
            <a:r>
              <a:rPr lang="en-US" sz="100" dirty="0"/>
              <a:t>  output &lt;- </a:t>
            </a:r>
            <a:r>
              <a:rPr lang="en-US" sz="100" dirty="0" err="1"/>
              <a:t>fn_tonumpy</a:t>
            </a:r>
            <a:r>
              <a:rPr lang="en-US" sz="100" dirty="0"/>
              <a:t>(</a:t>
            </a:r>
            <a:r>
              <a:rPr lang="en-US" sz="100" dirty="0" err="1"/>
              <a:t>fn_class</a:t>
            </a:r>
            <a:r>
              <a:rPr lang="en-US" sz="100" dirty="0"/>
              <a:t>(output))</a:t>
            </a:r>
          </a:p>
          <a:p>
            <a:r>
              <a:rPr lang="en-US" sz="100" dirty="0"/>
              <a:t>  for (j in </a:t>
            </a:r>
            <a:r>
              <a:rPr lang="en-US" sz="100" dirty="0" err="1"/>
              <a:t>seq_len</a:t>
            </a:r>
            <a:r>
              <a:rPr lang="en-US" sz="100" dirty="0"/>
              <a:t>(dim(input)[1])) {</a:t>
            </a:r>
          </a:p>
          <a:p>
            <a:r>
              <a:rPr lang="en-US" sz="100" dirty="0"/>
              <a:t>    id &lt;- </a:t>
            </a:r>
            <a:r>
              <a:rPr lang="en-US" sz="100" dirty="0" err="1"/>
              <a:t>batch_size</a:t>
            </a:r>
            <a:r>
              <a:rPr lang="en-US" sz="100" dirty="0"/>
              <a:t> * (batch - 1) + j</a:t>
            </a:r>
          </a:p>
          <a:p>
            <a:r>
              <a:rPr lang="en-US" sz="100" dirty="0"/>
              <a:t>    imager::</a:t>
            </a:r>
            <a:r>
              <a:rPr lang="en-US" sz="100" dirty="0" err="1"/>
              <a:t>save.image</a:t>
            </a:r>
            <a:r>
              <a:rPr lang="en-US" sz="100" dirty="0"/>
              <a:t>(input[j, , , 1],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png</a:t>
            </a:r>
            <a:r>
              <a:rPr lang="en-US" sz="100" dirty="0"/>
              <a:t>", paste0("input_", id, ".</a:t>
            </a:r>
            <a:r>
              <a:rPr lang="en-US" sz="100" dirty="0" err="1"/>
              <a:t>png</a:t>
            </a:r>
            <a:r>
              <a:rPr lang="en-US" sz="100" dirty="0"/>
              <a:t>")), type = "</a:t>
            </a:r>
            <a:r>
              <a:rPr lang="en-US" sz="100" dirty="0" err="1"/>
              <a:t>png</a:t>
            </a:r>
            <a:r>
              <a:rPr lang="en-US" sz="100" dirty="0"/>
              <a:t>")</a:t>
            </a:r>
          </a:p>
          <a:p>
            <a:r>
              <a:rPr lang="en-US" sz="100" dirty="0"/>
              <a:t>    imager::</a:t>
            </a:r>
            <a:r>
              <a:rPr lang="en-US" sz="100" dirty="0" err="1"/>
              <a:t>save.image</a:t>
            </a:r>
            <a:r>
              <a:rPr lang="en-US" sz="100" dirty="0"/>
              <a:t>(output[j, , , 1],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png</a:t>
            </a:r>
            <a:r>
              <a:rPr lang="en-US" sz="100" dirty="0"/>
              <a:t>", paste0("output_", id, ".</a:t>
            </a:r>
            <a:r>
              <a:rPr lang="en-US" sz="100" dirty="0" err="1"/>
              <a:t>png</a:t>
            </a:r>
            <a:r>
              <a:rPr lang="en-US" sz="100" dirty="0"/>
              <a:t>")), type = "</a:t>
            </a:r>
            <a:r>
              <a:rPr lang="en-US" sz="100" dirty="0" err="1"/>
              <a:t>png</a:t>
            </a:r>
            <a:r>
              <a:rPr lang="en-US" sz="100" dirty="0"/>
              <a:t>")</a:t>
            </a:r>
          </a:p>
          <a:p>
            <a:r>
              <a:rPr lang="en-US" sz="100" dirty="0"/>
              <a:t>    o &lt;- imager::</a:t>
            </a:r>
            <a:r>
              <a:rPr lang="en-US" sz="100" dirty="0" err="1"/>
              <a:t>load.image</a:t>
            </a:r>
            <a:r>
              <a:rPr lang="en-US" sz="100" dirty="0"/>
              <a:t>(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png</a:t>
            </a:r>
            <a:r>
              <a:rPr lang="en-US" sz="100" dirty="0"/>
              <a:t>", paste0("output_", id, ".</a:t>
            </a:r>
            <a:r>
              <a:rPr lang="en-US" sz="100" dirty="0" err="1"/>
              <a:t>png</a:t>
            </a:r>
            <a:r>
              <a:rPr lang="en-US" sz="100" dirty="0"/>
              <a:t>")))</a:t>
            </a:r>
          </a:p>
          <a:p>
            <a:r>
              <a:rPr lang="en-US" sz="100" dirty="0"/>
              <a:t>    contours &lt;- </a:t>
            </a:r>
            <a:r>
              <a:rPr lang="en-US" sz="100" dirty="0" err="1"/>
              <a:t>draw_contour</a:t>
            </a:r>
            <a:r>
              <a:rPr lang="en-US" sz="100" dirty="0"/>
              <a:t>(o)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analysis_info</a:t>
            </a:r>
            <a:r>
              <a:rPr lang="en-US" sz="100" dirty="0"/>
              <a:t> &lt;- analysis(</a:t>
            </a:r>
            <a:r>
              <a:rPr lang="en-US" sz="100" dirty="0" err="1"/>
              <a:t>contours$img_contour</a:t>
            </a:r>
            <a:r>
              <a:rPr lang="en-US" sz="100" dirty="0"/>
              <a:t>, </a:t>
            </a:r>
            <a:r>
              <a:rPr lang="en-US" sz="100" dirty="0" err="1"/>
              <a:t>contours$contours</a:t>
            </a:r>
            <a:r>
              <a:rPr lang="en-US" sz="100" dirty="0"/>
              <a:t>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df</a:t>
            </a:r>
            <a:r>
              <a:rPr lang="en-US" sz="100" dirty="0"/>
              <a:t> &lt;- </a:t>
            </a:r>
            <a:r>
              <a:rPr lang="en-US" sz="100" dirty="0" err="1"/>
              <a:t>as.data.frame</a:t>
            </a:r>
            <a:r>
              <a:rPr lang="en-US" sz="100" dirty="0"/>
              <a:t>(</a:t>
            </a:r>
            <a:r>
              <a:rPr lang="en-US" sz="100" dirty="0" err="1"/>
              <a:t>do.call</a:t>
            </a:r>
            <a:r>
              <a:rPr lang="en-US" sz="100" dirty="0"/>
              <a:t>(</a:t>
            </a:r>
            <a:r>
              <a:rPr lang="en-US" sz="100" dirty="0" err="1"/>
              <a:t>rbind</a:t>
            </a:r>
            <a:r>
              <a:rPr lang="en-US" sz="100" dirty="0"/>
              <a:t>, </a:t>
            </a:r>
            <a:r>
              <a:rPr lang="en-US" sz="100" dirty="0" err="1"/>
              <a:t>analysis_info$info</a:t>
            </a:r>
            <a:r>
              <a:rPr lang="en-US" sz="100" dirty="0"/>
              <a:t>))</a:t>
            </a:r>
          </a:p>
          <a:p>
            <a:r>
              <a:rPr lang="en-US" sz="100" dirty="0"/>
              <a:t>    </a:t>
            </a:r>
            <a:r>
              <a:rPr lang="en-US" sz="100" dirty="0" err="1"/>
              <a:t>openxlsx</a:t>
            </a:r>
            <a:r>
              <a:rPr lang="en-US" sz="100" dirty="0"/>
              <a:t>::</a:t>
            </a:r>
            <a:r>
              <a:rPr lang="en-US" sz="100" dirty="0" err="1"/>
              <a:t>write.xlsx</a:t>
            </a:r>
            <a:r>
              <a:rPr lang="en-US" sz="100" dirty="0"/>
              <a:t>(</a:t>
            </a:r>
            <a:r>
              <a:rPr lang="en-US" sz="100" dirty="0" err="1"/>
              <a:t>df</a:t>
            </a:r>
            <a:r>
              <a:rPr lang="en-US" sz="100" dirty="0"/>
              <a:t>,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analysis.xlsx</a:t>
            </a:r>
            <a:r>
              <a:rPr lang="en-US" sz="100" dirty="0"/>
              <a:t>"), </a:t>
            </a:r>
            <a:r>
              <a:rPr lang="en-US" sz="100" dirty="0" err="1"/>
              <a:t>sheetName</a:t>
            </a:r>
            <a:r>
              <a:rPr lang="en-US" sz="100" dirty="0"/>
              <a:t> = paste0("contour_", id))</a:t>
            </a:r>
          </a:p>
          <a:p>
            <a:r>
              <a:rPr lang="en-US" sz="100" dirty="0"/>
              <a:t>    imager::</a:t>
            </a:r>
            <a:r>
              <a:rPr lang="en-US" sz="100" dirty="0" err="1"/>
              <a:t>save.image</a:t>
            </a:r>
            <a:r>
              <a:rPr lang="en-US" sz="100" dirty="0"/>
              <a:t>(</a:t>
            </a:r>
            <a:r>
              <a:rPr lang="en-US" sz="100" dirty="0" err="1"/>
              <a:t>contours$img_contour</a:t>
            </a:r>
            <a:r>
              <a:rPr lang="en-US" sz="100" dirty="0"/>
              <a:t>,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png</a:t>
            </a:r>
            <a:r>
              <a:rPr lang="en-US" sz="100" dirty="0"/>
              <a:t>", paste0("contour_", id, ".</a:t>
            </a:r>
            <a:r>
              <a:rPr lang="en-US" sz="100" dirty="0" err="1"/>
              <a:t>png</a:t>
            </a:r>
            <a:r>
              <a:rPr lang="en-US" sz="100" dirty="0"/>
              <a:t>")), type = "</a:t>
            </a:r>
            <a:r>
              <a:rPr lang="en-US" sz="100" dirty="0" err="1"/>
              <a:t>png</a:t>
            </a:r>
            <a:r>
              <a:rPr lang="en-US" sz="100" dirty="0"/>
              <a:t>")</a:t>
            </a:r>
          </a:p>
          <a:p>
            <a:r>
              <a:rPr lang="en-US" sz="100" dirty="0"/>
              <a:t>    imager::</a:t>
            </a:r>
            <a:r>
              <a:rPr lang="en-US" sz="100" dirty="0" err="1"/>
              <a:t>save.image</a:t>
            </a:r>
            <a:r>
              <a:rPr lang="en-US" sz="100" dirty="0"/>
              <a:t>(</a:t>
            </a:r>
            <a:r>
              <a:rPr lang="en-US" sz="100" dirty="0" err="1"/>
              <a:t>contours$pp</a:t>
            </a:r>
            <a:r>
              <a:rPr lang="en-US" sz="100" dirty="0"/>
              <a:t>, </a:t>
            </a:r>
            <a:r>
              <a:rPr lang="en-US" sz="100" dirty="0" err="1"/>
              <a:t>file.path</a:t>
            </a:r>
            <a:r>
              <a:rPr lang="en-US" sz="100" dirty="0"/>
              <a:t>(</a:t>
            </a:r>
            <a:r>
              <a:rPr lang="en-US" sz="100" dirty="0" err="1"/>
              <a:t>result_dir</a:t>
            </a:r>
            <a:r>
              <a:rPr lang="en-US" sz="100" dirty="0"/>
              <a:t>, "</a:t>
            </a:r>
            <a:r>
              <a:rPr lang="en-US" sz="100" dirty="0" err="1"/>
              <a:t>png</a:t>
            </a:r>
            <a:r>
              <a:rPr lang="en-US" sz="100" dirty="0"/>
              <a:t>", paste0("pp_", id, ".</a:t>
            </a:r>
            <a:r>
              <a:rPr lang="en-US" sz="100" dirty="0" err="1"/>
              <a:t>png</a:t>
            </a:r>
            <a:r>
              <a:rPr lang="en-US" sz="100" dirty="0"/>
              <a:t>")), type = "</a:t>
            </a:r>
            <a:r>
              <a:rPr lang="en-US" sz="100" dirty="0" err="1"/>
              <a:t>png</a:t>
            </a:r>
            <a:r>
              <a:rPr lang="en-US" sz="100" dirty="0"/>
              <a:t>")</a:t>
            </a:r>
          </a:p>
          <a:p>
            <a:r>
              <a:rPr lang="en-US" sz="100" dirty="0"/>
              <a:t>  }</a:t>
            </a:r>
          </a:p>
          <a:p>
            <a:r>
              <a:rPr lang="en-US" sz="100" dirty="0"/>
              <a:t>}</a:t>
            </a:r>
          </a:p>
          <a:p>
            <a:endParaRPr lang="en-US" sz="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762A58-1C2C-FA4B-BC6E-3C625269F7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3909" y="1994808"/>
            <a:ext cx="4132217" cy="22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534D80-ECBB-6243-B063-3D2A8E668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223" y="2713755"/>
            <a:ext cx="4153988" cy="20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298AD-D9A9-3045-BBDA-AF344AEB5285}"/>
              </a:ext>
            </a:extLst>
          </p:cNvPr>
          <p:cNvSpPr txBox="1"/>
          <p:nvPr/>
        </p:nvSpPr>
        <p:spPr>
          <a:xfrm>
            <a:off x="3509553" y="2290354"/>
            <a:ext cx="4653139" cy="461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After about 2 GB of downloads, 1 app installation, 1 R update, and 1 computer restart later, we get a 304 line code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E37B86-4713-F14E-B079-7DF4CB4EBB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8264" y="3540579"/>
            <a:ext cx="4132217" cy="225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BC9F7E-DDAD-B240-ADAC-65F68DC76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0680" y="4237029"/>
            <a:ext cx="4153988" cy="2036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488DDD-0092-3548-A32A-DAC63D6662BB}"/>
              </a:ext>
            </a:extLst>
          </p:cNvPr>
          <p:cNvSpPr txBox="1"/>
          <p:nvPr/>
        </p:nvSpPr>
        <p:spPr>
          <a:xfrm>
            <a:off x="3531324" y="2913018"/>
            <a:ext cx="4653139" cy="6226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 can run the code successfully to line 258, but the error we encountered there would have required a workspace wipe, accompanied by many downloads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5A1211-D194-1F45-8BEB-CF98E9A11CE8}"/>
              </a:ext>
            </a:extLst>
          </p:cNvPr>
          <p:cNvCxnSpPr>
            <a:cxnSpLocks/>
          </p:cNvCxnSpPr>
          <p:nvPr/>
        </p:nvCxnSpPr>
        <p:spPr>
          <a:xfrm>
            <a:off x="9414933" y="5930537"/>
            <a:ext cx="5650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C8A8D6-F44F-2247-8FD2-737F1B697CF0}"/>
              </a:ext>
            </a:extLst>
          </p:cNvPr>
          <p:cNvSpPr txBox="1"/>
          <p:nvPr/>
        </p:nvSpPr>
        <p:spPr>
          <a:xfrm>
            <a:off x="9127067" y="5698067"/>
            <a:ext cx="7585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Roughly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8D4B8-7A4B-6442-B630-BC0A304E47A3}"/>
              </a:ext>
            </a:extLst>
          </p:cNvPr>
          <p:cNvSpPr txBox="1"/>
          <p:nvPr/>
        </p:nvSpPr>
        <p:spPr>
          <a:xfrm>
            <a:off x="3509553" y="4432420"/>
            <a:ext cx="4653139" cy="461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 still consider this a success, and we could likely make a fully functional code with about 2-3 more hours of troubleshooting.</a:t>
            </a:r>
          </a:p>
        </p:txBody>
      </p:sp>
    </p:spTree>
    <p:extLst>
      <p:ext uri="{BB962C8B-B14F-4D97-AF65-F5344CB8AC3E}">
        <p14:creationId xmlns:p14="http://schemas.microsoft.com/office/powerpoint/2010/main" val="1892772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22" grpId="0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958" y="-432339"/>
            <a:ext cx="10134827" cy="2676872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958" y="241513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Also, you should come to the handbell concert at 5:30 today in Roxy Grove Recital Hall!</a:t>
            </a:r>
          </a:p>
        </p:txBody>
      </p:sp>
    </p:spTree>
    <p:extLst>
      <p:ext uri="{BB962C8B-B14F-4D97-AF65-F5344CB8AC3E}">
        <p14:creationId xmlns:p14="http://schemas.microsoft.com/office/powerpoint/2010/main" val="1462519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9869"/>
            <a:ext cx="8595360" cy="43513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Chatgpt0-3.5: An overview and limitations. </a:t>
            </a:r>
            <a:r>
              <a:rPr lang="en-US" err="1">
                <a:ea typeface="+mn-lt"/>
                <a:cs typeface="+mn-lt"/>
              </a:rPr>
              <a:t>Blocshop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>
                <a:ea typeface="+mn-lt"/>
                <a:cs typeface="+mn-lt"/>
                <a:hlinkClick r:id="rId2"/>
              </a:rPr>
              <a:t>https://www.blocshop.io/blog/chatgpt3-5-limitations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Coello CEA, </a:t>
            </a:r>
            <a:r>
              <a:rPr lang="en-US" err="1">
                <a:ea typeface="+mn-lt"/>
                <a:cs typeface="+mn-lt"/>
              </a:rPr>
              <a:t>Alimam</a:t>
            </a:r>
            <a:r>
              <a:rPr lang="en-US">
                <a:ea typeface="+mn-lt"/>
                <a:cs typeface="+mn-lt"/>
              </a:rPr>
              <a:t> MN, </a:t>
            </a:r>
            <a:r>
              <a:rPr lang="en-US" err="1">
                <a:ea typeface="+mn-lt"/>
                <a:cs typeface="+mn-lt"/>
              </a:rPr>
              <a:t>Kouatly</a:t>
            </a:r>
            <a:r>
              <a:rPr lang="en-US">
                <a:ea typeface="+mn-lt"/>
                <a:cs typeface="+mn-lt"/>
              </a:rPr>
              <a:t> R. Effectiveness of ChatGPT in Coding: A Comparative Analysis of Popular Large Language Models. Digital. 2024; 4(1):114-125. </a:t>
            </a:r>
            <a:r>
              <a:rPr lang="en-US">
                <a:ea typeface="+mn-lt"/>
                <a:cs typeface="+mn-lt"/>
                <a:hlinkClick r:id="rId3"/>
              </a:rPr>
              <a:t>https://doi.org/10.3390/digital4010005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Shoji, J., Davis, R. P., Mummery, C. L., &amp; Krauss, S. (2023). Global meta‐analysis of organoid and organ‐on‐chip research. Advanced Healthcare Materials. </a:t>
            </a:r>
            <a:r>
              <a:rPr lang="en-US">
                <a:ea typeface="+mn-lt"/>
                <a:cs typeface="+mn-lt"/>
                <a:hlinkClick r:id="rId4"/>
              </a:rPr>
              <a:t>https://doi.org/10.1002/adhm.202301067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Wimmer RA, </a:t>
            </a:r>
            <a:r>
              <a:rPr lang="en-US" err="1">
                <a:ea typeface="+mn-lt"/>
                <a:cs typeface="+mn-lt"/>
              </a:rPr>
              <a:t>Leopoldi</a:t>
            </a:r>
            <a:r>
              <a:rPr lang="en-US">
                <a:ea typeface="+mn-lt"/>
                <a:cs typeface="+mn-lt"/>
              </a:rPr>
              <a:t> A, Aichinger M, Wick N, Hantusch B, </a:t>
            </a:r>
            <a:r>
              <a:rPr lang="en-US" err="1">
                <a:ea typeface="+mn-lt"/>
                <a:cs typeface="+mn-lt"/>
              </a:rPr>
              <a:t>Novatchkova</a:t>
            </a:r>
            <a:r>
              <a:rPr lang="en-US">
                <a:ea typeface="+mn-lt"/>
                <a:cs typeface="+mn-lt"/>
              </a:rPr>
              <a:t> M, </a:t>
            </a:r>
            <a:r>
              <a:rPr lang="en-US" err="1">
                <a:ea typeface="+mn-lt"/>
                <a:cs typeface="+mn-lt"/>
              </a:rPr>
              <a:t>Taubenschmid</a:t>
            </a:r>
            <a:r>
              <a:rPr lang="en-US">
                <a:ea typeface="+mn-lt"/>
                <a:cs typeface="+mn-lt"/>
              </a:rPr>
              <a:t> J, Hämmerle M, </a:t>
            </a:r>
            <a:r>
              <a:rPr lang="en-US" err="1">
                <a:ea typeface="+mn-lt"/>
                <a:cs typeface="+mn-lt"/>
              </a:rPr>
              <a:t>Esk</a:t>
            </a:r>
            <a:r>
              <a:rPr lang="en-US">
                <a:ea typeface="+mn-lt"/>
                <a:cs typeface="+mn-lt"/>
              </a:rPr>
              <a:t> C, Bagley JA, </a:t>
            </a:r>
            <a:r>
              <a:rPr lang="en-US" err="1">
                <a:ea typeface="+mn-lt"/>
                <a:cs typeface="+mn-lt"/>
              </a:rPr>
              <a:t>Lindenhofer</a:t>
            </a:r>
            <a:r>
              <a:rPr lang="en-US">
                <a:ea typeface="+mn-lt"/>
                <a:cs typeface="+mn-lt"/>
              </a:rPr>
              <a:t> D, Chen G, Boehm M, Agu CA, Yang F, Fu B, Zuber J, Knoblich JA, </a:t>
            </a:r>
            <a:r>
              <a:rPr lang="en-US" err="1">
                <a:ea typeface="+mn-lt"/>
                <a:cs typeface="+mn-lt"/>
              </a:rPr>
              <a:t>Kerjaschki</a:t>
            </a:r>
            <a:r>
              <a:rPr lang="en-US">
                <a:ea typeface="+mn-lt"/>
                <a:cs typeface="+mn-lt"/>
              </a:rPr>
              <a:t> D, Penninger JM. Human blood vessel organoids as a model of diabetic vasculopathy. Nature. 2019 Jan;565(7740):505-510. </a:t>
            </a:r>
            <a:r>
              <a:rPr lang="en-US" err="1">
                <a:ea typeface="+mn-lt"/>
                <a:cs typeface="+mn-lt"/>
              </a:rPr>
              <a:t>doi</a:t>
            </a:r>
            <a:r>
              <a:rPr lang="en-US">
                <a:ea typeface="+mn-lt"/>
                <a:cs typeface="+mn-lt"/>
              </a:rPr>
              <a:t>: 10.1038/s41586-018-0858-8. </a:t>
            </a:r>
            <a:r>
              <a:rPr lang="en-US" err="1">
                <a:ea typeface="+mn-lt"/>
                <a:cs typeface="+mn-lt"/>
              </a:rPr>
              <a:t>Epub</a:t>
            </a:r>
            <a:r>
              <a:rPr lang="en-US">
                <a:ea typeface="+mn-lt"/>
                <a:cs typeface="+mn-lt"/>
              </a:rPr>
              <a:t> 2019 Jan 16. PMID: 30651639; PMCID: PMC7116578.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Maramraju</a:t>
            </a:r>
            <a:r>
              <a:rPr lang="en-US">
                <a:ea typeface="+mn-lt"/>
                <a:cs typeface="+mn-lt"/>
              </a:rPr>
              <a:t> S, Kowalczewski A, Kaza A, Liu X, </a:t>
            </a:r>
            <a:r>
              <a:rPr lang="en-US" err="1">
                <a:ea typeface="+mn-lt"/>
                <a:cs typeface="+mn-lt"/>
              </a:rPr>
              <a:t>Singaraju</a:t>
            </a:r>
            <a:r>
              <a:rPr lang="en-US">
                <a:ea typeface="+mn-lt"/>
                <a:cs typeface="+mn-lt"/>
              </a:rPr>
              <a:t> JP, Albert MV, Ma Z, Yang H. AI-organoid integrated systems for biomedical studies and applications. </a:t>
            </a:r>
            <a:r>
              <a:rPr lang="en-US" err="1">
                <a:ea typeface="+mn-lt"/>
                <a:cs typeface="+mn-lt"/>
              </a:rPr>
              <a:t>Bioeng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Transl</a:t>
            </a:r>
            <a:r>
              <a:rPr lang="en-US">
                <a:ea typeface="+mn-lt"/>
                <a:cs typeface="+mn-lt"/>
              </a:rPr>
              <a:t> Med. 2024 Jan 20;9(2):e10641. </a:t>
            </a:r>
            <a:r>
              <a:rPr lang="en-US" err="1">
                <a:ea typeface="+mn-lt"/>
                <a:cs typeface="+mn-lt"/>
              </a:rPr>
              <a:t>doi</a:t>
            </a:r>
            <a:r>
              <a:rPr lang="en-US">
                <a:ea typeface="+mn-lt"/>
                <a:cs typeface="+mn-lt"/>
              </a:rPr>
              <a:t>: 10.1002/btm2.10641. PMID: 38435826; PMCID: PMC10905559.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Joutsijoki</a:t>
            </a:r>
            <a:r>
              <a:rPr lang="en-US">
                <a:ea typeface="+mn-lt"/>
                <a:cs typeface="+mn-lt"/>
              </a:rPr>
              <a:t> H, </a:t>
            </a:r>
            <a:r>
              <a:rPr lang="en-US" err="1">
                <a:ea typeface="+mn-lt"/>
                <a:cs typeface="+mn-lt"/>
              </a:rPr>
              <a:t>Haponen</a:t>
            </a:r>
            <a:r>
              <a:rPr lang="en-US">
                <a:ea typeface="+mn-lt"/>
                <a:cs typeface="+mn-lt"/>
              </a:rPr>
              <a:t> M, </a:t>
            </a:r>
            <a:r>
              <a:rPr lang="en-US" err="1">
                <a:ea typeface="+mn-lt"/>
                <a:cs typeface="+mn-lt"/>
              </a:rPr>
              <a:t>Rasku</a:t>
            </a:r>
            <a:r>
              <a:rPr lang="en-US">
                <a:ea typeface="+mn-lt"/>
                <a:cs typeface="+mn-lt"/>
              </a:rPr>
              <a:t> J, Aalto-Setälä K, Juhola M. Error-Correcting Output Codes in Classification of Human Induced Pluripotent Stem Cell Colony Images. Biomed Res Int. 2016;2016:3025057. </a:t>
            </a:r>
            <a:r>
              <a:rPr lang="en-US" err="1">
                <a:ea typeface="+mn-lt"/>
                <a:cs typeface="+mn-lt"/>
              </a:rPr>
              <a:t>doi</a:t>
            </a:r>
            <a:r>
              <a:rPr lang="en-US">
                <a:ea typeface="+mn-lt"/>
                <a:cs typeface="+mn-lt"/>
              </a:rPr>
              <a:t>: 10.1155/2016/3025057. </a:t>
            </a:r>
            <a:r>
              <a:rPr lang="en-US" err="1">
                <a:ea typeface="+mn-lt"/>
                <a:cs typeface="+mn-lt"/>
              </a:rPr>
              <a:t>Epub</a:t>
            </a:r>
            <a:r>
              <a:rPr lang="en-US">
                <a:ea typeface="+mn-lt"/>
                <a:cs typeface="+mn-lt"/>
              </a:rPr>
              <a:t> 2016 Oct 26. PMID: 27847810; PMCID: PMC5101360.</a:t>
            </a:r>
            <a:endParaRPr lang="en-US"/>
          </a:p>
          <a:p>
            <a:pPr>
              <a:buFont typeface="Calibri" pitchFamily="34" charset="0"/>
              <a:buChar char="-"/>
            </a:pPr>
            <a:r>
              <a:rPr lang="en-US">
                <a:ea typeface="+mn-lt"/>
                <a:cs typeface="+mn-lt"/>
              </a:rPr>
              <a:t>Park, T., Kim, T.K., Han, Y.D. et al. Development of a deep learning based image processing tool for enhanced organoid analysis. Sci Rep 13, 19841 (2023). https://doi.org/10.1038/s41598-023-46485-2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9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958" y="-432339"/>
            <a:ext cx="10134827" cy="2676872"/>
          </a:xfrm>
        </p:spPr>
        <p:txBody>
          <a:bodyPr>
            <a:normAutofit fontScale="90000"/>
          </a:bodyPr>
          <a:lstStyle/>
          <a:p>
            <a:r>
              <a:rPr lang="en-US" dirty="0"/>
              <a:t>Teaching an out-of-date system an up-to-date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958" y="241513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Kayla Haberman &amp; Harrison Hall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75D8F7B-5A7A-100E-3FE1-AC7376F90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6787" y="3259929"/>
            <a:ext cx="6096000" cy="31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What's an organoid?</a:t>
            </a:r>
          </a:p>
        </p:txBody>
      </p:sp>
      <p:pic>
        <p:nvPicPr>
          <p:cNvPr id="4" name="Content Placeholder 3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BB8309A6-53C8-7885-0EC0-7DC8FBE5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931" y="1260514"/>
            <a:ext cx="4102588" cy="512577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514E2-2D51-BF71-8714-269C1A1235DD}"/>
              </a:ext>
            </a:extLst>
          </p:cNvPr>
          <p:cNvSpPr txBox="1"/>
          <p:nvPr/>
        </p:nvSpPr>
        <p:spPr>
          <a:xfrm>
            <a:off x="-52437" y="6379497"/>
            <a:ext cx="12247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7F7F7F"/>
                </a:solidFill>
              </a:rPr>
              <a:t>Biomaterials for Three-Dimensional Cell Culture: From Applications in Oncology to Nanotechnology - Scientific Figure on ResearchGate. Available from: https://www.researchgate.net/figure/2D-vs-3D-cell-culture-A-Cell-behavior-in-2D-conventional-cell-culture-Cells-cultured_fig1_349301450 [accessed 30 Apr, 2024]</a:t>
            </a:r>
          </a:p>
        </p:txBody>
      </p:sp>
      <p:pic>
        <p:nvPicPr>
          <p:cNvPr id="9" name="Picture 8" descr="A diagram of a cell culture&#10;&#10;Description automatically generated">
            <a:extLst>
              <a:ext uri="{FF2B5EF4-FFF2-40B4-BE49-F238E27FC236}">
                <a16:creationId xmlns:a16="http://schemas.microsoft.com/office/drawing/2014/main" id="{04FDB72E-3AD6-23A8-C7B9-FAA4C1111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68" y="1957439"/>
            <a:ext cx="5133213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1424E9-110B-37C9-05B4-8AD19BFA517E}"/>
              </a:ext>
            </a:extLst>
          </p:cNvPr>
          <p:cNvCxnSpPr/>
          <p:nvPr/>
        </p:nvCxnSpPr>
        <p:spPr>
          <a:xfrm flipV="1">
            <a:off x="5800869" y="1380003"/>
            <a:ext cx="1227817" cy="1397124"/>
          </a:xfrm>
          <a:prstGeom prst="straightConnector1">
            <a:avLst/>
          </a:prstGeom>
          <a:ln w="57150">
            <a:solidFill>
              <a:srgbClr val="FF8F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F97666-FB60-191A-02BD-458A7BCA122F}"/>
              </a:ext>
            </a:extLst>
          </p:cNvPr>
          <p:cNvCxnSpPr>
            <a:cxnSpLocks/>
          </p:cNvCxnSpPr>
          <p:nvPr/>
        </p:nvCxnSpPr>
        <p:spPr>
          <a:xfrm>
            <a:off x="5789268" y="2935236"/>
            <a:ext cx="1395094" cy="3408515"/>
          </a:xfrm>
          <a:prstGeom prst="straightConnector1">
            <a:avLst/>
          </a:prstGeom>
          <a:ln w="57150">
            <a:solidFill>
              <a:srgbClr val="FF8F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41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What's an organoid?</a:t>
            </a:r>
          </a:p>
        </p:txBody>
      </p:sp>
      <p:pic>
        <p:nvPicPr>
          <p:cNvPr id="4" name="Content Placeholder 3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BB8309A6-53C8-7885-0EC0-7DC8FBE5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931" y="1260514"/>
            <a:ext cx="4102588" cy="512577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close-up of a cell&#10;&#10;Description automatically generated">
            <a:extLst>
              <a:ext uri="{FF2B5EF4-FFF2-40B4-BE49-F238E27FC236}">
                <a16:creationId xmlns:a16="http://schemas.microsoft.com/office/drawing/2014/main" id="{4E0906DB-B874-DD8A-7F97-D2B26F0DE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631" y="2620223"/>
            <a:ext cx="4338976" cy="35489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E336B7-2B22-9A08-1B69-00384642C1C1}"/>
              </a:ext>
            </a:extLst>
          </p:cNvPr>
          <p:cNvCxnSpPr/>
          <p:nvPr/>
        </p:nvCxnSpPr>
        <p:spPr>
          <a:xfrm>
            <a:off x="5145386" y="3244158"/>
            <a:ext cx="2776396" cy="1192039"/>
          </a:xfrm>
          <a:prstGeom prst="straightConnector1">
            <a:avLst/>
          </a:prstGeom>
          <a:ln w="57150">
            <a:solidFill>
              <a:srgbClr val="FF8F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7E4542-AC3B-AC72-79AB-98152303AE18}"/>
              </a:ext>
            </a:extLst>
          </p:cNvPr>
          <p:cNvCxnSpPr>
            <a:cxnSpLocks/>
          </p:cNvCxnSpPr>
          <p:nvPr/>
        </p:nvCxnSpPr>
        <p:spPr>
          <a:xfrm flipV="1">
            <a:off x="4994494" y="4549365"/>
            <a:ext cx="2927287" cy="762000"/>
          </a:xfrm>
          <a:prstGeom prst="straightConnector1">
            <a:avLst/>
          </a:prstGeom>
          <a:ln w="57150">
            <a:solidFill>
              <a:srgbClr val="FF8F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3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8173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083" y="228600"/>
            <a:ext cx="3359031" cy="38184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600">
                <a:solidFill>
                  <a:srgbClr val="FFFFFF"/>
                </a:solidFill>
              </a:rPr>
              <a:t>What are we basing our work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179" y="3689162"/>
            <a:ext cx="3613032" cy="2487548"/>
          </a:xfrm>
          <a:noFill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2F2F2"/>
                </a:solidFill>
              </a:rPr>
              <a:t>Park et al 2023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F2F2F2"/>
                </a:solidFill>
              </a:rPr>
              <a:t>Code accessible in GitHub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F2F2F2"/>
                </a:solidFill>
              </a:rPr>
              <a:t>Link to Collab Google for unexperienced users </a:t>
            </a:r>
            <a:endParaRPr lang="en-US">
              <a:solidFill>
                <a:srgbClr val="F2F2F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12B9F-502E-A376-A621-6456ADA75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4022" y="10"/>
            <a:ext cx="6188817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7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Theoretical Workflow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7A45189-3E46-7C71-A1FF-39A3D52D8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307365"/>
              </p:ext>
            </p:extLst>
          </p:nvPr>
        </p:nvGraphicFramePr>
        <p:xfrm>
          <a:off x="1032644" y="1881959"/>
          <a:ext cx="10513674" cy="443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59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3E792C5-BF3D-4E5C-B59A-DE0762333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EFFD48E-76B0-4998-8B0B-19FB8C4C0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E89F541-11BA-41C2-B788-E89036200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EB6B094-AEE2-45EB-88B4-8193D0A68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8D32D54-7F73-4032-9B14-F251CD2C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5DAD7DF-11DE-4407-8680-D1CF52791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FF03566-0B10-4A51-92C3-C98894844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4C5B499-58F5-4333-856F-EEEFF9889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6CC9287-3B10-4842-ABAD-069BA5B86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1: Obtain a functional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E9918CC-CFC0-27C8-0B98-29165FCC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1" y="2055761"/>
            <a:ext cx="5700439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A94DD5-78FE-9FAE-ABF3-E341ECBB5E62}"/>
              </a:ext>
            </a:extLst>
          </p:cNvPr>
          <p:cNvSpPr/>
          <p:nvPr/>
        </p:nvSpPr>
        <p:spPr>
          <a:xfrm>
            <a:off x="2589161" y="3031612"/>
            <a:ext cx="1409290" cy="245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A7FC59-ED5C-5DBD-C499-3385F7A26915}"/>
              </a:ext>
            </a:extLst>
          </p:cNvPr>
          <p:cNvSpPr/>
          <p:nvPr/>
        </p:nvSpPr>
        <p:spPr>
          <a:xfrm>
            <a:off x="581741" y="2236837"/>
            <a:ext cx="2277806" cy="327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6E2C88-9DFD-DC34-8AB8-B26D838266F0}"/>
              </a:ext>
            </a:extLst>
          </p:cNvPr>
          <p:cNvSpPr/>
          <p:nvPr/>
        </p:nvSpPr>
        <p:spPr>
          <a:xfrm>
            <a:off x="589935" y="4391740"/>
            <a:ext cx="1409290" cy="245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E0C60F-8BAA-8C77-E8E2-F100A96FFEBB}"/>
              </a:ext>
            </a:extLst>
          </p:cNvPr>
          <p:cNvSpPr/>
          <p:nvPr/>
        </p:nvSpPr>
        <p:spPr>
          <a:xfrm>
            <a:off x="589934" y="5219288"/>
            <a:ext cx="2286000" cy="278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28D71F1-B2EA-B56F-1564-1BD72972A0EE}"/>
              </a:ext>
            </a:extLst>
          </p:cNvPr>
          <p:cNvSpPr/>
          <p:nvPr/>
        </p:nvSpPr>
        <p:spPr>
          <a:xfrm rot="-1320000">
            <a:off x="6472902" y="2695677"/>
            <a:ext cx="2556387" cy="6390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017493-E9C6-9DAB-B811-FE924E2AE556}"/>
              </a:ext>
            </a:extLst>
          </p:cNvPr>
          <p:cNvSpPr/>
          <p:nvPr/>
        </p:nvSpPr>
        <p:spPr>
          <a:xfrm rot="900000">
            <a:off x="6489289" y="4195096"/>
            <a:ext cx="2556387" cy="6390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CF24BA-E4F2-8C71-4AA3-D9662DE85259}"/>
              </a:ext>
            </a:extLst>
          </p:cNvPr>
          <p:cNvSpPr txBox="1"/>
          <p:nvPr/>
        </p:nvSpPr>
        <p:spPr>
          <a:xfrm>
            <a:off x="9014326" y="2821664"/>
            <a:ext cx="203801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Now let’s recreate and transform </a:t>
            </a:r>
          </a:p>
        </p:txBody>
      </p:sp>
    </p:spTree>
    <p:extLst>
      <p:ext uri="{BB962C8B-B14F-4D97-AF65-F5344CB8AC3E}">
        <p14:creationId xmlns:p14="http://schemas.microsoft.com/office/powerpoint/2010/main" val="78511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Running the Original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477"/>
            <a:ext cx="517045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Using </a:t>
            </a:r>
            <a:r>
              <a:rPr lang="en-US" err="1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Replit</a:t>
            </a: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r>
              <a:rPr lang="en-US" spc="1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Slow process due to large file size</a:t>
            </a:r>
          </a:p>
          <a:p>
            <a:pPr marL="617220" lvl="1" indent="-228600">
              <a:buFont typeface="Courier New,monospace" pitchFamily="34" charset="0"/>
              <a:buChar char="o"/>
            </a:pPr>
            <a:endParaRPr lang="en-US" spc="10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 spc="10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617220" lvl="1" indent="-228600">
              <a:buFont typeface="Courier New,monospace" pitchFamily="34" charset="0"/>
              <a:buChar char="o"/>
            </a:pPr>
            <a:endParaRPr lang="en-US">
              <a:solidFill>
                <a:srgbClr val="FFFFFF"/>
              </a:solidFill>
              <a:latin typeface="Century Schoolbook"/>
              <a:ea typeface="Segoe UI"/>
              <a:cs typeface="Segoe UI"/>
            </a:endParaRPr>
          </a:p>
          <a:p>
            <a:pPr marL="342900" indent="-342900">
              <a:buAutoNum type="arabicParenR"/>
            </a:pPr>
            <a:r>
              <a:rPr lang="en-US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Using Google Collab</a:t>
            </a:r>
          </a:p>
          <a:p>
            <a:pPr marL="617220" lvl="1">
              <a:buFont typeface="Courier New,monospace"/>
              <a:buChar char="o"/>
            </a:pPr>
            <a:r>
              <a:rPr lang="en-US" spc="1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Issues</a:t>
            </a:r>
            <a:r>
              <a:rPr lang="en-US" spc="10" baseline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: </a:t>
            </a:r>
            <a:r>
              <a:rPr lang="en-US" spc="1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​</a:t>
            </a:r>
          </a:p>
          <a:p>
            <a:pPr marL="891540" lvl="2">
              <a:buFont typeface="Wingdings"/>
              <a:buChar char="§"/>
            </a:pPr>
            <a:r>
              <a:rPr lang="en-US" baseline="0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Uploading file as a 'directory'</a:t>
            </a:r>
            <a:r>
              <a:rPr lang="en-US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​</a:t>
            </a:r>
            <a:endParaRPr lang="en-US" spc="10">
              <a:solidFill>
                <a:srgbClr val="FFFFFF"/>
              </a:solidFill>
              <a:latin typeface="Century Schoolbook"/>
              <a:ea typeface="Arial"/>
              <a:cs typeface="Arial"/>
            </a:endParaRPr>
          </a:p>
          <a:p>
            <a:pPr marL="891540" lvl="2">
              <a:buFont typeface="Wingdings"/>
              <a:buChar char="§"/>
            </a:pPr>
            <a:r>
              <a:rPr lang="en-US" spc="10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Non-functional </a:t>
            </a:r>
            <a:r>
              <a:rPr lang="en-US" spc="10" baseline="0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code they had was not functioning "</a:t>
            </a:r>
            <a:r>
              <a:rPr lang="en-US" spc="10" baseline="0" err="1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cuda</a:t>
            </a:r>
            <a:r>
              <a:rPr lang="en-US" spc="10" baseline="0">
                <a:solidFill>
                  <a:srgbClr val="FFFFFF"/>
                </a:solidFill>
                <a:latin typeface="Century Schoolbook"/>
                <a:ea typeface="Arial"/>
                <a:cs typeface="Arial"/>
              </a:rPr>
              <a:t>" </a:t>
            </a:r>
            <a:endParaRPr lang="en-US" spc="10"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09353B-109C-6455-B825-504E9371CBE1}"/>
              </a:ext>
            </a:extLst>
          </p:cNvPr>
          <p:cNvSpPr/>
          <p:nvPr/>
        </p:nvSpPr>
        <p:spPr>
          <a:xfrm>
            <a:off x="8242709" y="237613"/>
            <a:ext cx="2556387" cy="6390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</a:t>
            </a:r>
          </a:p>
        </p:txBody>
      </p:sp>
      <p:pic>
        <p:nvPicPr>
          <p:cNvPr id="11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4EF045-35D9-F785-B661-D631D094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390" y="1930681"/>
            <a:ext cx="4719551" cy="41148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A82E570-BC6C-4F11-3275-7D74F8EE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24" y="3109107"/>
            <a:ext cx="4916130" cy="1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93B1-B8EA-44A5-487E-FFD1B83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Step 2: Running the Original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9821-7CFB-7B4E-86D7-FAB309C7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" y="1917008"/>
            <a:ext cx="5276080" cy="1725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Using</a:t>
            </a:r>
            <a:r>
              <a:rPr lang="en-US" spc="10" dirty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 Google Collab</a:t>
            </a:r>
          </a:p>
          <a:p>
            <a:pPr marL="617220" lvl="1">
              <a:buFont typeface="Courier New,monospace"/>
              <a:buChar char="o"/>
            </a:pPr>
            <a:r>
              <a:rPr lang="en-US" spc="10" dirty="0">
                <a:solidFill>
                  <a:srgbClr val="FFFFFF"/>
                </a:solidFill>
                <a:latin typeface="Century Schoolbook"/>
                <a:cs typeface="Segoe UI"/>
              </a:rPr>
              <a:t>Learned what a directory is: </a:t>
            </a:r>
            <a:endParaRPr lang="en-US" spc="10" dirty="0"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09353B-109C-6455-B825-504E9371CBE1}"/>
              </a:ext>
            </a:extLst>
          </p:cNvPr>
          <p:cNvSpPr/>
          <p:nvPr/>
        </p:nvSpPr>
        <p:spPr>
          <a:xfrm>
            <a:off x="8242709" y="237613"/>
            <a:ext cx="2556387" cy="63909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C79902-4D2D-E7BA-46F0-B3B0621F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4" y="2851706"/>
            <a:ext cx="3944289" cy="3489278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01CCC09-3212-4DC5-8BEC-4ED4B926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14" y="2936753"/>
            <a:ext cx="4719851" cy="270183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A14618-5FF8-E4D7-99EA-D9813A116131}"/>
              </a:ext>
            </a:extLst>
          </p:cNvPr>
          <p:cNvSpPr txBox="1">
            <a:spLocks/>
          </p:cNvSpPr>
          <p:nvPr/>
        </p:nvSpPr>
        <p:spPr>
          <a:xfrm>
            <a:off x="5533834" y="1989796"/>
            <a:ext cx="5276080" cy="17258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AutoNum type="arabicParenR"/>
            </a:pPr>
            <a:r>
              <a:rPr lang="en-US" dirty="0">
                <a:solidFill>
                  <a:srgbClr val="FFFFFF"/>
                </a:solidFill>
                <a:latin typeface="Century Schoolbook"/>
                <a:ea typeface="Segoe UI"/>
                <a:cs typeface="Segoe UI"/>
              </a:rPr>
              <a:t>Using Google Collab</a:t>
            </a:r>
          </a:p>
          <a:p>
            <a:pPr marL="617220" lvl="1">
              <a:buFont typeface="Courier New,monospace"/>
              <a:buChar char="o"/>
            </a:pPr>
            <a:r>
              <a:rPr lang="en-US" spc="10" dirty="0">
                <a:solidFill>
                  <a:srgbClr val="FFFFFF"/>
                </a:solidFill>
                <a:latin typeface="Century Schoolbook"/>
                <a:cs typeface="Segoe UI"/>
              </a:rPr>
              <a:t>Learned how to create a directory </a:t>
            </a:r>
            <a:endParaRPr lang="en-US" spc="1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05789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3812</Words>
  <Application>Microsoft Macintosh PowerPoint</Application>
  <PresentationFormat>Widescreen</PresentationFormat>
  <Paragraphs>403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Schoolbook</vt:lpstr>
      <vt:lpstr>Courier New</vt:lpstr>
      <vt:lpstr>Courier New,monospace</vt:lpstr>
      <vt:lpstr>Segoe UI</vt:lpstr>
      <vt:lpstr>Wingdings</vt:lpstr>
      <vt:lpstr>Wingdings 2</vt:lpstr>
      <vt:lpstr>View</vt:lpstr>
      <vt:lpstr>Teaching an out of date system an up to date code</vt:lpstr>
      <vt:lpstr>What's the goal?</vt:lpstr>
      <vt:lpstr>What's an organoid?</vt:lpstr>
      <vt:lpstr>What's an organoid?</vt:lpstr>
      <vt:lpstr>What are we basing our work on?</vt:lpstr>
      <vt:lpstr>Theoretical Workflow</vt:lpstr>
      <vt:lpstr>Step 1: Obtain a functional Code</vt:lpstr>
      <vt:lpstr>Step 2: Running the Original Code</vt:lpstr>
      <vt:lpstr>Step 2: Running the Original Code</vt:lpstr>
      <vt:lpstr>Step 2: Running the Original Code</vt:lpstr>
      <vt:lpstr>Step 2: Running the Original Code</vt:lpstr>
      <vt:lpstr>Step 2: Teaching the Code</vt:lpstr>
      <vt:lpstr>Step 2: Verifying Learning</vt:lpstr>
      <vt:lpstr>Step 3: Applying the Code</vt:lpstr>
      <vt:lpstr>Step 3.5: Realize It’s Python</vt:lpstr>
      <vt:lpstr>Step 3.6: Realize I Can’t Use Python</vt:lpstr>
      <vt:lpstr>Step 4: Converting the Code</vt:lpstr>
      <vt:lpstr>Step 4.5: Troubleshooting</vt:lpstr>
      <vt:lpstr>Step 4.6: Troubleshooting</vt:lpstr>
      <vt:lpstr>Step 5: Working Code!</vt:lpstr>
      <vt:lpstr>Adding Functionality</vt:lpstr>
      <vt:lpstr>New Strategy: Convert First</vt:lpstr>
      <vt:lpstr>Final Result</vt:lpstr>
      <vt:lpstr>Questions</vt:lpstr>
      <vt:lpstr>References</vt:lpstr>
      <vt:lpstr>Teaching an out-of-date system an up-to-date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Haberman, Kayla</cp:lastModifiedBy>
  <cp:revision>120</cp:revision>
  <dcterms:created xsi:type="dcterms:W3CDTF">2024-04-25T21:38:57Z</dcterms:created>
  <dcterms:modified xsi:type="dcterms:W3CDTF">2024-05-02T14:24:17Z</dcterms:modified>
</cp:coreProperties>
</file>